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64" r:id="rId5"/>
    <p:sldId id="288" r:id="rId6"/>
    <p:sldId id="281" r:id="rId7"/>
    <p:sldId id="262" r:id="rId8"/>
    <p:sldId id="274" r:id="rId9"/>
    <p:sldId id="263" r:id="rId10"/>
    <p:sldId id="265" r:id="rId11"/>
    <p:sldId id="266" r:id="rId12"/>
    <p:sldId id="268" r:id="rId13"/>
    <p:sldId id="267" r:id="rId14"/>
    <p:sldId id="289" r:id="rId15"/>
    <p:sldId id="290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B61627C-A43B-4407-8A74-4191C319C19C}">
          <p14:sldIdLst>
            <p14:sldId id="257"/>
          </p14:sldIdLst>
        </p14:section>
        <p14:section name="Раздел без заголовка" id="{AEC34B1E-43AA-401E-B394-39DDB460B27F}">
          <p14:sldIdLst>
            <p14:sldId id="258"/>
            <p14:sldId id="264"/>
            <p14:sldId id="288"/>
            <p14:sldId id="281"/>
            <p14:sldId id="262"/>
            <p14:sldId id="274"/>
            <p14:sldId id="263"/>
            <p14:sldId id="265"/>
            <p14:sldId id="266"/>
            <p14:sldId id="268"/>
            <p14:sldId id="267"/>
            <p14:sldId id="289"/>
            <p14:sldId id="290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3366FF"/>
    <a:srgbClr val="0000FF"/>
    <a:srgbClr val="FF33CC"/>
    <a:srgbClr val="669900"/>
    <a:srgbClr val="FF6600"/>
    <a:srgbClr val="66FF66"/>
    <a:srgbClr val="33CC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8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200">
                <a:solidFill>
                  <a:schemeClr val="tx2"/>
                </a:solidFill>
              </a:defRPr>
            </a:pPr>
            <a:r>
              <a:rPr lang="ru-RU" sz="2200" dirty="0" smtClean="0">
                <a:solidFill>
                  <a:schemeClr val="tx2"/>
                </a:solidFill>
              </a:rPr>
              <a:t>ОПУБЛИКОВАНО ЗАКУПОК </a:t>
            </a:r>
            <a:br>
              <a:rPr lang="ru-RU" sz="2200" dirty="0" smtClean="0">
                <a:solidFill>
                  <a:schemeClr val="tx2"/>
                </a:solidFill>
              </a:rPr>
            </a:br>
            <a:r>
              <a:rPr lang="ru-RU" sz="2200" dirty="0" smtClean="0">
                <a:solidFill>
                  <a:schemeClr val="tx2"/>
                </a:solidFill>
              </a:rPr>
              <a:t>(млрд. рублей)</a:t>
            </a:r>
            <a:endParaRPr lang="ru-RU" sz="2200" dirty="0">
              <a:solidFill>
                <a:schemeClr val="tx2"/>
              </a:solidFill>
            </a:endParaRPr>
          </a:p>
        </c:rich>
      </c:tx>
      <c:layout>
        <c:manualLayout>
          <c:xMode val="edge"/>
          <c:yMode val="edge"/>
          <c:x val="0.12224470185573923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33CC33"/>
              </a:solidFill>
            </c:spPr>
          </c:dPt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4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Централизованные госзакупки</c:v>
                </c:pt>
                <c:pt idx="1">
                  <c:v>Самостоятельные закупки госзаказчиков</c:v>
                </c:pt>
                <c:pt idx="2">
                  <c:v>Муниципальные закупки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13.2</c:v>
                </c:pt>
                <c:pt idx="1">
                  <c:v>7.3</c:v>
                </c:pt>
                <c:pt idx="2">
                  <c:v>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800" b="0" i="0" cap="none" spc="-100" baseline="0">
                <a:solidFill>
                  <a:schemeClr val="tx2">
                    <a:lumMod val="50000"/>
                  </a:schemeClr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800" b="0" i="0" cap="none" spc="-100" baseline="0">
                <a:solidFill>
                  <a:schemeClr val="tx2">
                    <a:lumMod val="50000"/>
                  </a:schemeClr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800" b="0" i="0" cap="none" spc="-100" baseline="0">
                <a:solidFill>
                  <a:schemeClr val="tx2">
                    <a:lumMod val="50000"/>
                  </a:schemeClr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1.3085977696467242E-2"/>
          <c:y val="0.72769401342091422"/>
          <c:w val="0.96485453857953407"/>
          <c:h val="0.17697773944311751"/>
        </c:manualLayout>
      </c:layout>
      <c:overlay val="0"/>
      <c:txPr>
        <a:bodyPr/>
        <a:lstStyle/>
        <a:p>
          <a:pPr>
            <a:defRPr sz="1800" b="0" i="0" cap="none" spc="-1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200">
                <a:solidFill>
                  <a:schemeClr val="tx2"/>
                </a:solidFill>
              </a:defRPr>
            </a:pPr>
            <a:r>
              <a:rPr lang="ru-RU" sz="2200" dirty="0" smtClean="0">
                <a:solidFill>
                  <a:schemeClr val="tx2"/>
                </a:solidFill>
              </a:rPr>
              <a:t>ЗАКЛЮЧЕНО КОНТРАКТОВ</a:t>
            </a:r>
            <a:br>
              <a:rPr lang="ru-RU" sz="2200" dirty="0" smtClean="0">
                <a:solidFill>
                  <a:schemeClr val="tx2"/>
                </a:solidFill>
              </a:rPr>
            </a:br>
            <a:r>
              <a:rPr lang="ru-RU" sz="2200" dirty="0" smtClean="0">
                <a:solidFill>
                  <a:schemeClr val="tx2"/>
                </a:solidFill>
              </a:rPr>
              <a:t>(млрд. рублей)</a:t>
            </a:r>
            <a:endParaRPr lang="ru-RU" sz="2200" dirty="0">
              <a:solidFill>
                <a:schemeClr val="tx2"/>
              </a:solidFill>
            </a:endParaRPr>
          </a:p>
        </c:rich>
      </c:tx>
      <c:layout>
        <c:manualLayout>
          <c:xMode val="edge"/>
          <c:yMode val="edge"/>
          <c:x val="0.15780004666935721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7819976524347489E-4"/>
          <c:w val="1"/>
          <c:h val="0.999721800234756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4400" b="1" i="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Госконтракты, заключенные в централизованном порядке</c:v>
                </c:pt>
                <c:pt idx="1">
                  <c:v>Контракты, заключенные госзаказчиками самостоятельно</c:v>
                </c:pt>
                <c:pt idx="2">
                  <c:v>Муниципальные контракты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9.4</c:v>
                </c:pt>
                <c:pt idx="1">
                  <c:v>6.2</c:v>
                </c:pt>
                <c:pt idx="2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2795666543642878"/>
          <c:w val="1"/>
          <c:h val="0.27204333456357122"/>
        </c:manualLayout>
      </c:layout>
      <c:overlay val="0"/>
      <c:txPr>
        <a:bodyPr/>
        <a:lstStyle/>
        <a:p>
          <a:pPr>
            <a:defRPr sz="1800" b="0" i="0" cap="none" spc="-100" baseline="0">
              <a:solidFill>
                <a:schemeClr val="tx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 baseline="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3200" baseline="0" dirty="0">
                <a:solidFill>
                  <a:schemeClr val="accent1">
                    <a:lumMod val="75000"/>
                  </a:schemeClr>
                </a:solidFill>
              </a:rPr>
              <a:t>Объем экономии, </a:t>
            </a:r>
            <a:r>
              <a:rPr lang="ru-RU" sz="2800" baseline="0" dirty="0">
                <a:solidFill>
                  <a:schemeClr val="accent1">
                    <a:lumMod val="75000"/>
                  </a:schemeClr>
                </a:solidFill>
              </a:rPr>
              <a:t>млн рублей</a:t>
            </a:r>
          </a:p>
        </c:rich>
      </c:tx>
      <c:layout>
        <c:manualLayout>
          <c:xMode val="edge"/>
          <c:yMode val="edge"/>
          <c:x val="0.24590903376707077"/>
          <c:y val="1.613431840906565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3892004157363651E-2"/>
          <c:y val="0.15794607477476047"/>
          <c:w val="0.41570715020512378"/>
          <c:h val="0.8280684862175807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экономии, млн рублей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effectLst/>
            </c:spPr>
            <c:txPr>
              <a:bodyPr/>
              <a:lstStyle/>
              <a:p>
                <a:pPr>
                  <a:defRPr sz="4400" b="1" i="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По централизованным закупкам</c:v>
                </c:pt>
                <c:pt idx="1">
                  <c:v>По самостоятельным госзакупкам</c:v>
                </c:pt>
                <c:pt idx="2">
                  <c:v>По муниципальным закупкам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540.6</c:v>
                </c:pt>
                <c:pt idx="1">
                  <c:v>130.5</c:v>
                </c:pt>
                <c:pt idx="2">
                  <c:v>124.3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43814571488771753"/>
          <c:y val="0.52367215608522133"/>
          <c:w val="0.56185428511228241"/>
          <c:h val="0.30269476231036058"/>
        </c:manualLayout>
      </c:layout>
      <c:overlay val="0"/>
      <c:txPr>
        <a:bodyPr/>
        <a:lstStyle/>
        <a:p>
          <a:pPr>
            <a:defRPr sz="2400" b="1" kern="0" spc="-100" baseline="0">
              <a:solidFill>
                <a:schemeClr val="accent1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>
                <a:solidFill>
                  <a:schemeClr val="tx2"/>
                </a:solidFill>
                <a:effectLst/>
              </a:defRPr>
            </a:pPr>
            <a:r>
              <a:rPr lang="ru-RU" sz="3200" dirty="0">
                <a:solidFill>
                  <a:schemeClr val="tx2"/>
                </a:solidFill>
                <a:effectLst/>
              </a:rPr>
              <a:t>Уровень </a:t>
            </a:r>
            <a:r>
              <a:rPr lang="ru-RU" sz="3200" dirty="0" smtClean="0">
                <a:solidFill>
                  <a:schemeClr val="tx2"/>
                </a:solidFill>
                <a:effectLst/>
              </a:rPr>
              <a:t>экономии</a:t>
            </a:r>
            <a:endParaRPr lang="ru-RU" sz="3200" dirty="0">
              <a:solidFill>
                <a:schemeClr val="tx2"/>
              </a:solidFill>
              <a:effectLst/>
            </a:endParaRPr>
          </a:p>
        </c:rich>
      </c:tx>
      <c:layout>
        <c:manualLayout>
          <c:xMode val="edge"/>
          <c:yMode val="edge"/>
          <c:x val="0.49586799813794796"/>
          <c:y val="2.988749706822698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172823313479401"/>
          <c:y val="0.27622200928291918"/>
          <c:w val="0.43442291995104304"/>
          <c:h val="0.585336968731869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экономии, 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</a:t>
                    </a:r>
                    <a:r>
                      <a:rPr lang="ru-RU" dirty="0" smtClean="0"/>
                      <a:t>9 </a:t>
                    </a:r>
                    <a:r>
                      <a:rPr lang="ru-RU" sz="3200" dirty="0" smtClean="0"/>
                      <a:t>%</a:t>
                    </a:r>
                    <a:endParaRPr lang="en-US" sz="32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5,</a:t>
                    </a:r>
                    <a:r>
                      <a:rPr lang="ru-RU" dirty="0" smtClean="0"/>
                      <a:t>4 </a:t>
                    </a:r>
                    <a:r>
                      <a:rPr lang="ru-RU" sz="3200" dirty="0" smtClean="0"/>
                      <a:t>%</a:t>
                    </a:r>
                    <a:endParaRPr lang="en-US" sz="32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4,</a:t>
                    </a:r>
                    <a:r>
                      <a:rPr lang="ru-RU" dirty="0" smtClean="0"/>
                      <a:t>1 </a:t>
                    </a:r>
                    <a:r>
                      <a:rPr lang="ru-RU" sz="3200" dirty="0" smtClean="0"/>
                      <a:t>%</a:t>
                    </a:r>
                    <a:endParaRPr lang="en-US" sz="32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4400" b="1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Муниципальные закупки</c:v>
                </c:pt>
                <c:pt idx="1">
                  <c:v>Централизованные закупки</c:v>
                </c:pt>
                <c:pt idx="2">
                  <c:v>Государственные закупки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2.9</c:v>
                </c:pt>
                <c:pt idx="1">
                  <c:v>5.4</c:v>
                </c:pt>
                <c:pt idx="2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295744"/>
        <c:axId val="179297280"/>
      </c:barChart>
      <c:catAx>
        <c:axId val="1792957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400" b="1">
                <a:solidFill>
                  <a:schemeClr val="accent1">
                    <a:lumMod val="50000"/>
                  </a:schemeClr>
                </a:solidFill>
              </a:defRPr>
            </a:pPr>
            <a:endParaRPr lang="ru-RU"/>
          </a:p>
        </c:txPr>
        <c:crossAx val="179297280"/>
        <c:crosses val="autoZero"/>
        <c:auto val="1"/>
        <c:lblAlgn val="l"/>
        <c:lblOffset val="100"/>
        <c:noMultiLvlLbl val="0"/>
      </c:catAx>
      <c:valAx>
        <c:axId val="1792972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accent1">
                    <a:lumMod val="50000"/>
                  </a:schemeClr>
                </a:solidFill>
              </a:defRPr>
            </a:pPr>
            <a:endParaRPr lang="ru-RU"/>
          </a:p>
        </c:txPr>
        <c:crossAx val="179295744"/>
        <c:crosses val="autoZero"/>
        <c:crossBetween val="between"/>
      </c:valAx>
      <c:spPr>
        <a:noFill/>
        <a:scene3d>
          <a:camera prst="orthographicFront"/>
          <a:lightRig rig="threePt" dir="t"/>
        </a:scene3d>
        <a:sp3d>
          <a:bevelT w="635000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886804926957115E-2"/>
          <c:y val="0.13175100946988669"/>
          <c:w val="0.91090846056787345"/>
          <c:h val="0.74826226676278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Общая экономия средств при государственных и муниципальных закупках Республики Дагестан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1.5747258241147809E-3"/>
                  <c:y val="-5.2647549940553866E-3"/>
                </c:manualLayout>
              </c:layout>
              <c:tx>
                <c:rich>
                  <a:bodyPr/>
                  <a:lstStyle/>
                  <a:p>
                    <a:r>
                      <a:rPr lang="en-US" sz="3200" smtClean="0">
                        <a:solidFill>
                          <a:schemeClr val="tx2"/>
                        </a:solidFill>
                      </a:rPr>
                      <a:t>548</a:t>
                    </a:r>
                    <a:r>
                      <a:rPr lang="ru-RU" sz="3200" smtClean="0">
                        <a:solidFill>
                          <a:schemeClr val="tx2"/>
                        </a:solidFill>
                      </a:rPr>
                      <a:t> млн руб.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3200" dirty="0" smtClean="0">
                        <a:solidFill>
                          <a:schemeClr val="tx2"/>
                        </a:solidFill>
                      </a:rPr>
                      <a:t>795,4</a:t>
                    </a:r>
                    <a:r>
                      <a:rPr lang="ru-RU" sz="3200" dirty="0" smtClean="0">
                        <a:solidFill>
                          <a:schemeClr val="tx2"/>
                        </a:solidFill>
                      </a:rPr>
                      <a:t> </a:t>
                    </a:r>
                  </a:p>
                  <a:p>
                    <a:r>
                      <a:rPr lang="ru-RU" sz="3200" dirty="0" smtClean="0">
                        <a:solidFill>
                          <a:schemeClr val="tx2"/>
                        </a:solidFill>
                      </a:rPr>
                      <a:t>млн руб.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>
                    <a:solidFill>
                      <a:schemeClr val="tx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2017 г.</c:v>
                </c:pt>
                <c:pt idx="1">
                  <c:v>2018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548</c:v>
                </c:pt>
                <c:pt idx="1">
                  <c:v>795.4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271232"/>
        <c:axId val="120272768"/>
      </c:barChart>
      <c:catAx>
        <c:axId val="120271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800" b="1">
                <a:solidFill>
                  <a:schemeClr val="tx2"/>
                </a:solidFill>
              </a:defRPr>
            </a:pPr>
            <a:endParaRPr lang="ru-RU"/>
          </a:p>
        </c:txPr>
        <c:crossAx val="120272768"/>
        <c:crosses val="autoZero"/>
        <c:auto val="1"/>
        <c:lblAlgn val="ctr"/>
        <c:lblOffset val="100"/>
        <c:noMultiLvlLbl val="0"/>
      </c:catAx>
      <c:valAx>
        <c:axId val="120272768"/>
        <c:scaling>
          <c:orientation val="minMax"/>
        </c:scaling>
        <c:delete val="0"/>
        <c:axPos val="l"/>
        <c:majorGridlines>
          <c:spPr>
            <a:ln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0">
                <a:solidFill>
                  <a:schemeClr val="tx2"/>
                </a:solidFill>
              </a:defRPr>
            </a:pPr>
            <a:endParaRPr lang="ru-RU"/>
          </a:p>
        </c:txPr>
        <c:crossAx val="120271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7721415307596208"/>
          <c:y val="2.2897619298055324E-2"/>
          <c:w val="0.78486692693059945"/>
          <c:h val="0.9414249795517611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CC66"/>
            </a:solidFill>
          </c:spPr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1505664"/>
        <c:axId val="121507200"/>
        <c:axId val="0"/>
      </c:bar3DChart>
      <c:catAx>
        <c:axId val="121505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507200"/>
        <c:crosses val="autoZero"/>
        <c:auto val="1"/>
        <c:lblAlgn val="ctr"/>
        <c:lblOffset val="100"/>
        <c:noMultiLvlLbl val="0"/>
      </c:catAx>
      <c:valAx>
        <c:axId val="121507200"/>
        <c:scaling>
          <c:orientation val="minMax"/>
        </c:scaling>
        <c:delete val="0"/>
        <c:axPos val="l"/>
        <c:majorGridlines>
          <c:spPr>
            <a:ln>
              <a:solidFill>
                <a:schemeClr val="accent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ru-RU"/>
          </a:p>
        </c:txPr>
        <c:crossAx val="121505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noFill/>
      </c:spPr>
    </c:backWall>
    <c:plotArea>
      <c:layout>
        <c:manualLayout>
          <c:layoutTarget val="inner"/>
          <c:xMode val="edge"/>
          <c:yMode val="edge"/>
          <c:x val="0.1226856995313278"/>
          <c:y val="3.2149377092531559E-2"/>
          <c:w val="0.85742216006500371"/>
          <c:h val="0.8329560079374639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Общая сумма 19,7 млрд. 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16.2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66FF66"/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Общая сумма 19,7 млрд. руб.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1288192"/>
        <c:axId val="121289728"/>
        <c:axId val="0"/>
      </c:bar3DChart>
      <c:catAx>
        <c:axId val="121288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>
                <a:solidFill>
                  <a:schemeClr val="tx2"/>
                </a:solidFill>
              </a:defRPr>
            </a:pPr>
            <a:endParaRPr lang="ru-RU"/>
          </a:p>
        </c:txPr>
        <c:crossAx val="121289728"/>
        <c:crosses val="autoZero"/>
        <c:auto val="1"/>
        <c:lblAlgn val="ctr"/>
        <c:lblOffset val="100"/>
        <c:noMultiLvlLbl val="0"/>
      </c:catAx>
      <c:valAx>
        <c:axId val="121289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tx2"/>
                </a:solidFill>
              </a:defRPr>
            </a:pPr>
            <a:endParaRPr lang="ru-RU"/>
          </a:p>
        </c:txPr>
        <c:crossAx val="12128819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07505617655386"/>
          <c:y val="4.619204698219858E-2"/>
          <c:w val="0.83862344148141255"/>
          <c:h val="0.69021039377356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Муниципальные закупки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Lbls>
            <c:dLbl>
              <c:idx val="0"/>
              <c:layout>
                <c:manualLayout>
                  <c:x val="1.1378664019410029E-2"/>
                  <c:y val="1.865227748714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797841623071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600" b="1">
                    <a:solidFill>
                      <a:srgbClr val="008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1.1000000000000001</c:v>
                </c:pt>
                <c:pt idx="1">
                  <c:v>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Государственные закупки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layout>
                <c:manualLayout>
                  <c:x val="4.2669990072787614E-3"/>
                  <c:y val="-1.865227748714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2669990072787614E-3"/>
                  <c:y val="-1.5543564572618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6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1.5</c:v>
                </c:pt>
                <c:pt idx="1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452800"/>
        <c:axId val="121462784"/>
      </c:barChart>
      <c:catAx>
        <c:axId val="1214528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3200" b="1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121462784"/>
        <c:crosses val="autoZero"/>
        <c:auto val="1"/>
        <c:lblAlgn val="ctr"/>
        <c:lblOffset val="100"/>
        <c:noMultiLvlLbl val="0"/>
      </c:catAx>
      <c:valAx>
        <c:axId val="121462784"/>
        <c:scaling>
          <c:orientation val="minMax"/>
          <c:max val="3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accent1">
                    <a:lumMod val="50000"/>
                  </a:schemeClr>
                </a:solidFill>
              </a:defRPr>
            </a:pPr>
            <a:endParaRPr lang="ru-RU"/>
          </a:p>
        </c:txPr>
        <c:crossAx val="121452800"/>
        <c:crosses val="autoZero"/>
        <c:crossBetween val="between"/>
        <c:majorUnit val="0.5"/>
        <c:minorUnit val="0.1"/>
      </c:valAx>
    </c:plotArea>
    <c:legend>
      <c:legendPos val="b"/>
      <c:layout>
        <c:manualLayout>
          <c:xMode val="edge"/>
          <c:yMode val="edge"/>
          <c:x val="2.2975717751791018E-2"/>
          <c:y val="0.85873837170023593"/>
          <c:w val="0.93413590246245037"/>
          <c:h val="0.13130578083916603"/>
        </c:manualLayout>
      </c:layout>
      <c:overlay val="0"/>
      <c:txPr>
        <a:bodyPr/>
        <a:lstStyle/>
        <a:p>
          <a:pPr>
            <a:defRPr sz="2400" b="1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ru-RU" sz="2800" dirty="0">
                <a:solidFill>
                  <a:schemeClr val="tx2"/>
                </a:solidFill>
              </a:rPr>
              <a:t>Размещение закупок на </a:t>
            </a:r>
            <a:r>
              <a:rPr lang="ru-RU" sz="2800" dirty="0" smtClean="0">
                <a:solidFill>
                  <a:schemeClr val="tx2"/>
                </a:solidFill>
              </a:rPr>
              <a:t>электронных торговых площадках (ЭТП)</a:t>
            </a:r>
            <a:endParaRPr lang="ru-RU" sz="2800" dirty="0">
              <a:solidFill>
                <a:schemeClr val="tx2"/>
              </a:solidFill>
            </a:endParaRPr>
          </a:p>
        </c:rich>
      </c:tx>
      <c:layout>
        <c:manualLayout>
          <c:xMode val="edge"/>
          <c:yMode val="edge"/>
          <c:x val="0.19220483377077868"/>
          <c:y val="1.80966943066799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523643919510062"/>
          <c:y val="0.18860314275208517"/>
          <c:w val="0.5558525809273841"/>
          <c:h val="0.7548159144222892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Размещение закупок на электронных торговых площадках</c:v>
                </c:pt>
              </c:strCache>
            </c:strRef>
          </c:tx>
          <c:spPr>
            <a:ln w="285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 w="28575"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rgbClr val="0000FF"/>
              </a:solidFill>
              <a:ln w="28575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FF33CC"/>
              </a:solidFill>
              <a:ln w="28575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00B050"/>
              </a:solidFill>
              <a:ln w="28575"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FFC000"/>
              </a:solidFill>
              <a:ln w="28575">
                <a:solidFill>
                  <a:schemeClr val="bg1"/>
                </a:solidFill>
              </a:ln>
            </c:spPr>
          </c:dPt>
          <c:dPt>
            <c:idx val="5"/>
            <c:bubble3D val="0"/>
            <c:spPr>
              <a:solidFill>
                <a:srgbClr val="FF0000"/>
              </a:solidFill>
              <a:ln w="28575">
                <a:solidFill>
                  <a:schemeClr val="bg1"/>
                </a:solidFill>
              </a:ln>
            </c:spPr>
          </c:dPt>
          <c:dPt>
            <c:idx val="6"/>
            <c:bubble3D val="0"/>
            <c:spPr>
              <a:solidFill>
                <a:schemeClr val="tx2"/>
              </a:solidFill>
              <a:ln w="28575">
                <a:solidFill>
                  <a:schemeClr val="bg1"/>
                </a:solidFill>
              </a:ln>
            </c:spPr>
          </c:dPt>
          <c:dPt>
            <c:idx val="7"/>
            <c:bubble3D val="0"/>
            <c:spPr>
              <a:solidFill>
                <a:srgbClr val="00B0F0"/>
              </a:solidFill>
              <a:ln w="28575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1.77088801399824E-2"/>
                  <c:y val="-0.1546547255631214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47,2</a:t>
                    </a:r>
                    <a:r>
                      <a:rPr lang="ru-RU" dirty="0" smtClean="0">
                        <a:solidFill>
                          <a:srgbClr val="FF0000"/>
                        </a:solidFill>
                      </a:rPr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2.2222112860892387E-2"/>
                  <c:y val="-1.886031427520851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13,08</a:t>
                    </a:r>
                    <a:r>
                      <a:rPr lang="ru-RU" dirty="0" smtClean="0">
                        <a:solidFill>
                          <a:srgbClr val="FF0000"/>
                        </a:solidFill>
                      </a:rPr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6.9444444444444441E-3"/>
                  <c:y val="4.780866909147935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6,9</a:t>
                    </a:r>
                    <a:r>
                      <a:rPr lang="ru-RU" dirty="0" smtClean="0">
                        <a:solidFill>
                          <a:srgbClr val="FF0000"/>
                        </a:solidFill>
                      </a:rPr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1.7078193350831147E-2"/>
                  <c:y val="2.829047141281277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4,3</a:t>
                    </a:r>
                    <a:r>
                      <a:rPr lang="ru-RU" dirty="0" smtClean="0">
                        <a:solidFill>
                          <a:srgbClr val="FF0000"/>
                        </a:solidFill>
                      </a:rPr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1.2429899387576554E-2"/>
                  <c:y val="3.20620887486196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2,7</a:t>
                    </a:r>
                    <a:r>
                      <a:rPr lang="ru-RU" dirty="0" smtClean="0">
                        <a:solidFill>
                          <a:srgbClr val="FF0000"/>
                        </a:solidFill>
                      </a:rPr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1.2050634295713037E-2"/>
                  <c:y val="-5.658094282562555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0,08</a:t>
                    </a:r>
                    <a:r>
                      <a:rPr lang="ru-RU" dirty="0" smtClean="0">
                        <a:solidFill>
                          <a:srgbClr val="FF0000"/>
                        </a:solidFill>
                      </a:rPr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-5.5555555555555558E-3"/>
                  <c:y val="-7.92134684622873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0,04</a:t>
                    </a:r>
                    <a:r>
                      <a:rPr lang="ru-RU" dirty="0" smtClean="0">
                        <a:solidFill>
                          <a:srgbClr val="FF0000"/>
                        </a:solidFill>
                      </a:rPr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7"/>
              <c:layout>
                <c:manualLayout>
                  <c:x val="-1.1111111111111112E-2"/>
                  <c:y val="2.45184085577710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25,7</a:t>
                    </a:r>
                    <a:r>
                      <a:rPr lang="ru-RU" dirty="0" smtClean="0">
                        <a:solidFill>
                          <a:srgbClr val="FF0000"/>
                        </a:solidFill>
                      </a:rPr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28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Лист1!$A$2:$A$9</c:f>
              <c:strCache>
                <c:ptCount val="8"/>
                <c:pt idx="0">
                  <c:v>РТС-Тендер</c:v>
                </c:pt>
                <c:pt idx="1">
                  <c:v>ЕИС</c:v>
                </c:pt>
                <c:pt idx="2">
                  <c:v>ЗаказРФ (АГЗ РТ)</c:v>
                </c:pt>
                <c:pt idx="3">
                  <c:v>Сбербанк-АСТ</c:v>
                </c:pt>
                <c:pt idx="4">
                  <c:v>АО РАД</c:v>
                </c:pt>
                <c:pt idx="5">
                  <c:v>ТЭК Торг</c:v>
                </c:pt>
                <c:pt idx="6">
                  <c:v>НЭП</c:v>
                </c:pt>
                <c:pt idx="7">
                  <c:v>Росэлторг (ЕЭТП)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47.2</c:v>
                </c:pt>
                <c:pt idx="1">
                  <c:v>13.08</c:v>
                </c:pt>
                <c:pt idx="2">
                  <c:v>6.9</c:v>
                </c:pt>
                <c:pt idx="3">
                  <c:v>4.3</c:v>
                </c:pt>
                <c:pt idx="4">
                  <c:v>2.7</c:v>
                </c:pt>
                <c:pt idx="5">
                  <c:v>0.08</c:v>
                </c:pt>
                <c:pt idx="6">
                  <c:v>0.04</c:v>
                </c:pt>
                <c:pt idx="7">
                  <c:v>25.7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703475-83C1-48F4-BCDB-CA1FDDF9B8C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947FF10-8AB7-44C0-8D02-B39F1D68DFB4}">
      <dgm:prSet phldrT="[Текст]" custT="1"/>
      <dgm:spPr>
        <a:solidFill>
          <a:schemeClr val="bg1">
            <a:lumMod val="95000"/>
            <a:alpha val="9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ru-RU" sz="2400" b="1" dirty="0" smtClean="0">
              <a:solidFill>
                <a:schemeClr val="accent1">
                  <a:lumMod val="75000"/>
                </a:schemeClr>
              </a:solidFill>
            </a:rPr>
            <a:t>Строительство, ремонт и обслуживание дорог</a:t>
          </a:r>
          <a:endParaRPr lang="ru-RU" sz="2400" b="1" dirty="0">
            <a:solidFill>
              <a:schemeClr val="accent1">
                <a:lumMod val="75000"/>
              </a:schemeClr>
            </a:solidFill>
          </a:endParaRPr>
        </a:p>
      </dgm:t>
    </dgm:pt>
    <dgm:pt modelId="{28156735-B577-4572-A3CF-539500A5701F}" type="parTrans" cxnId="{934E85FA-9FE9-407A-8F5D-97B6FBC08206}">
      <dgm:prSet/>
      <dgm:spPr/>
      <dgm:t>
        <a:bodyPr/>
        <a:lstStyle/>
        <a:p>
          <a:endParaRPr lang="ru-RU" sz="2400"/>
        </a:p>
      </dgm:t>
    </dgm:pt>
    <dgm:pt modelId="{53ABC1E2-A27F-4AD4-B6E0-0F10AE5F5C97}" type="sibTrans" cxnId="{934E85FA-9FE9-407A-8F5D-97B6FBC08206}">
      <dgm:prSet/>
      <dgm:spPr/>
      <dgm:t>
        <a:bodyPr/>
        <a:lstStyle/>
        <a:p>
          <a:endParaRPr lang="ru-RU" sz="2400"/>
        </a:p>
      </dgm:t>
    </dgm:pt>
    <dgm:pt modelId="{2A89C071-459D-4A13-8E12-13BE1CDD3DF4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ru-RU" sz="2400" b="1" dirty="0" smtClean="0">
              <a:solidFill>
                <a:schemeClr val="accent1">
                  <a:lumMod val="75000"/>
                </a:schemeClr>
              </a:solidFill>
            </a:rPr>
            <a:t>Строительство и ремонт зданий и сооружений</a:t>
          </a:r>
          <a:endParaRPr lang="ru-RU" sz="2400" b="1" dirty="0">
            <a:solidFill>
              <a:schemeClr val="accent1">
                <a:lumMod val="75000"/>
              </a:schemeClr>
            </a:solidFill>
          </a:endParaRPr>
        </a:p>
      </dgm:t>
    </dgm:pt>
    <dgm:pt modelId="{1DDA581C-1723-47FF-91F2-239D5B7A6EBB}" type="parTrans" cxnId="{CD92B231-08C3-4AE5-A515-2698BA6178DD}">
      <dgm:prSet/>
      <dgm:spPr/>
      <dgm:t>
        <a:bodyPr/>
        <a:lstStyle/>
        <a:p>
          <a:endParaRPr lang="ru-RU" sz="2400"/>
        </a:p>
      </dgm:t>
    </dgm:pt>
    <dgm:pt modelId="{8840A9E1-AA67-4D05-99A6-B35B9D9BAD9E}" type="sibTrans" cxnId="{CD92B231-08C3-4AE5-A515-2698BA6178DD}">
      <dgm:prSet/>
      <dgm:spPr/>
      <dgm:t>
        <a:bodyPr/>
        <a:lstStyle/>
        <a:p>
          <a:endParaRPr lang="ru-RU" sz="2400"/>
        </a:p>
      </dgm:t>
    </dgm:pt>
    <dgm:pt modelId="{68EB956A-CE46-4A69-8192-864FA688F374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ru-RU" sz="2400" b="1" dirty="0" smtClean="0">
              <a:solidFill>
                <a:schemeClr val="accent1">
                  <a:lumMod val="75000"/>
                </a:schemeClr>
              </a:solidFill>
            </a:rPr>
            <a:t>Продукты питания</a:t>
          </a:r>
          <a:endParaRPr lang="ru-RU" sz="2400" b="1" dirty="0">
            <a:solidFill>
              <a:schemeClr val="accent1">
                <a:lumMod val="75000"/>
              </a:schemeClr>
            </a:solidFill>
          </a:endParaRPr>
        </a:p>
      </dgm:t>
    </dgm:pt>
    <dgm:pt modelId="{AF68105F-56A0-4B44-87A7-36D6427A0592}" type="parTrans" cxnId="{2D76FABB-49F7-4762-B544-9CBC36F343D7}">
      <dgm:prSet/>
      <dgm:spPr/>
      <dgm:t>
        <a:bodyPr/>
        <a:lstStyle/>
        <a:p>
          <a:endParaRPr lang="ru-RU" sz="2400"/>
        </a:p>
      </dgm:t>
    </dgm:pt>
    <dgm:pt modelId="{53CCC8AB-938E-4567-B655-022156A99B42}" type="sibTrans" cxnId="{2D76FABB-49F7-4762-B544-9CBC36F343D7}">
      <dgm:prSet/>
      <dgm:spPr/>
      <dgm:t>
        <a:bodyPr/>
        <a:lstStyle/>
        <a:p>
          <a:endParaRPr lang="ru-RU" sz="2400"/>
        </a:p>
      </dgm:t>
    </dgm:pt>
    <dgm:pt modelId="{AC0B8205-760A-4FF8-84B6-B714D403DC16}">
      <dgm:prSet phldrT="[Текст]" custT="1"/>
      <dgm:spPr>
        <a:solidFill>
          <a:schemeClr val="accent5">
            <a:lumMod val="20000"/>
            <a:lumOff val="80000"/>
            <a:alpha val="9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ru-RU" sz="2400" b="1" dirty="0" smtClean="0">
              <a:solidFill>
                <a:schemeClr val="accent1">
                  <a:lumMod val="75000"/>
                </a:schemeClr>
              </a:solidFill>
            </a:rPr>
            <a:t>Медицинские изделия и оборудование</a:t>
          </a:r>
          <a:endParaRPr lang="ru-RU" sz="2400" b="1" dirty="0">
            <a:solidFill>
              <a:schemeClr val="accent1">
                <a:lumMod val="75000"/>
              </a:schemeClr>
            </a:solidFill>
          </a:endParaRPr>
        </a:p>
      </dgm:t>
    </dgm:pt>
    <dgm:pt modelId="{4FFFCB2B-27A5-4D3C-ADC7-85F97DC0B14E}" type="parTrans" cxnId="{21AF8672-94C1-44E5-B8DD-9497D373DE1B}">
      <dgm:prSet/>
      <dgm:spPr/>
      <dgm:t>
        <a:bodyPr/>
        <a:lstStyle/>
        <a:p>
          <a:endParaRPr lang="ru-RU" sz="2400"/>
        </a:p>
      </dgm:t>
    </dgm:pt>
    <dgm:pt modelId="{F020DD55-4AC1-4CF1-8A94-E331D6381DB5}" type="sibTrans" cxnId="{21AF8672-94C1-44E5-B8DD-9497D373DE1B}">
      <dgm:prSet/>
      <dgm:spPr/>
      <dgm:t>
        <a:bodyPr/>
        <a:lstStyle/>
        <a:p>
          <a:endParaRPr lang="ru-RU" sz="2400"/>
        </a:p>
      </dgm:t>
    </dgm:pt>
    <dgm:pt modelId="{E2931075-AA5C-4A33-B7E9-FCF41EA9F701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ru-RU" sz="2400" b="1" dirty="0" smtClean="0">
              <a:solidFill>
                <a:schemeClr val="accent1">
                  <a:lumMod val="75000"/>
                </a:schemeClr>
              </a:solidFill>
            </a:rPr>
            <a:t>Лекарственные препараты</a:t>
          </a:r>
          <a:endParaRPr lang="ru-RU" sz="2400" b="1" dirty="0">
            <a:solidFill>
              <a:schemeClr val="accent1">
                <a:lumMod val="75000"/>
              </a:schemeClr>
            </a:solidFill>
          </a:endParaRPr>
        </a:p>
      </dgm:t>
    </dgm:pt>
    <dgm:pt modelId="{A4CDC8A3-7650-46AF-8698-9ABD02D38E34}" type="parTrans" cxnId="{5F016728-12FB-460C-B1AB-353B872A2019}">
      <dgm:prSet/>
      <dgm:spPr/>
      <dgm:t>
        <a:bodyPr/>
        <a:lstStyle/>
        <a:p>
          <a:endParaRPr lang="ru-RU" sz="2400"/>
        </a:p>
      </dgm:t>
    </dgm:pt>
    <dgm:pt modelId="{CAC31E5E-4656-49DC-BB96-27C3EE61FB19}" type="sibTrans" cxnId="{5F016728-12FB-460C-B1AB-353B872A2019}">
      <dgm:prSet/>
      <dgm:spPr/>
      <dgm:t>
        <a:bodyPr/>
        <a:lstStyle/>
        <a:p>
          <a:endParaRPr lang="ru-RU" sz="2400"/>
        </a:p>
      </dgm:t>
    </dgm:pt>
    <dgm:pt modelId="{D3B57E07-66E4-4DB7-B0E7-AA9FD41B779F}" type="pres">
      <dgm:prSet presAssocID="{3D703475-83C1-48F4-BCDB-CA1FDDF9B8C0}" presName="compositeShape" presStyleCnt="0">
        <dgm:presLayoutVars>
          <dgm:dir/>
          <dgm:resizeHandles/>
        </dgm:presLayoutVars>
      </dgm:prSet>
      <dgm:spPr/>
    </dgm:pt>
    <dgm:pt modelId="{8591D0EB-8EC7-444A-A4E0-4CFF31D9A3D6}" type="pres">
      <dgm:prSet presAssocID="{3D703475-83C1-48F4-BCDB-CA1FDDF9B8C0}" presName="pyramid" presStyleLbl="node1" presStyleIdx="0" presStyleCnt="1"/>
      <dgm:spPr>
        <a:solidFill>
          <a:schemeClr val="accent5">
            <a:lumMod val="75000"/>
          </a:schemeClr>
        </a:solidFill>
      </dgm:spPr>
    </dgm:pt>
    <dgm:pt modelId="{4B981834-8563-4832-A22D-3BBB0144546A}" type="pres">
      <dgm:prSet presAssocID="{3D703475-83C1-48F4-BCDB-CA1FDDF9B8C0}" presName="theList" presStyleCnt="0"/>
      <dgm:spPr/>
    </dgm:pt>
    <dgm:pt modelId="{34C6A2EF-71A5-488E-A3EC-905C8AE1494A}" type="pres">
      <dgm:prSet presAssocID="{3947FF10-8AB7-44C0-8D02-B39F1D68DFB4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F5BC8-9EC9-4ADA-94D5-2F40EC3424DD}" type="pres">
      <dgm:prSet presAssocID="{3947FF10-8AB7-44C0-8D02-B39F1D68DFB4}" presName="aSpace" presStyleCnt="0"/>
      <dgm:spPr/>
    </dgm:pt>
    <dgm:pt modelId="{39B3CA42-F5DC-4B0F-8C8E-B66FC74BD324}" type="pres">
      <dgm:prSet presAssocID="{2A89C071-459D-4A13-8E12-13BE1CDD3DF4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EF07A3-ED25-4DF9-82AE-2391FEC0C68C}" type="pres">
      <dgm:prSet presAssocID="{2A89C071-459D-4A13-8E12-13BE1CDD3DF4}" presName="aSpace" presStyleCnt="0"/>
      <dgm:spPr/>
    </dgm:pt>
    <dgm:pt modelId="{032D3710-3439-44C7-94D0-0C1624DF4AAA}" type="pres">
      <dgm:prSet presAssocID="{E2931075-AA5C-4A33-B7E9-FCF41EA9F701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925084-CD28-47B4-9F93-C92AAE37AD13}" type="pres">
      <dgm:prSet presAssocID="{E2931075-AA5C-4A33-B7E9-FCF41EA9F701}" presName="aSpace" presStyleCnt="0"/>
      <dgm:spPr/>
    </dgm:pt>
    <dgm:pt modelId="{7EB238EA-777A-41A8-B75C-32D166154F21}" type="pres">
      <dgm:prSet presAssocID="{AC0B8205-760A-4FF8-84B6-B714D403DC16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118ED4-FF24-4EBD-95DE-17576525BEED}" type="pres">
      <dgm:prSet presAssocID="{AC0B8205-760A-4FF8-84B6-B714D403DC16}" presName="aSpace" presStyleCnt="0"/>
      <dgm:spPr/>
    </dgm:pt>
    <dgm:pt modelId="{89455822-804F-42F0-BC8E-04FDA3852E2A}" type="pres">
      <dgm:prSet presAssocID="{68EB956A-CE46-4A69-8192-864FA688F374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BCFBC3-A189-40BA-8D1E-A3CDBF321A4A}" type="pres">
      <dgm:prSet presAssocID="{68EB956A-CE46-4A69-8192-864FA688F374}" presName="aSpace" presStyleCnt="0"/>
      <dgm:spPr/>
    </dgm:pt>
  </dgm:ptLst>
  <dgm:cxnLst>
    <dgm:cxn modelId="{4FEEFF40-E49C-435A-8A3A-F4653130960A}" type="presOf" srcId="{E2931075-AA5C-4A33-B7E9-FCF41EA9F701}" destId="{032D3710-3439-44C7-94D0-0C1624DF4AAA}" srcOrd="0" destOrd="0" presId="urn:microsoft.com/office/officeart/2005/8/layout/pyramid2"/>
    <dgm:cxn modelId="{C838F011-3B0C-49DA-B054-4A57E4B1D308}" type="presOf" srcId="{3D703475-83C1-48F4-BCDB-CA1FDDF9B8C0}" destId="{D3B57E07-66E4-4DB7-B0E7-AA9FD41B779F}" srcOrd="0" destOrd="0" presId="urn:microsoft.com/office/officeart/2005/8/layout/pyramid2"/>
    <dgm:cxn modelId="{500534B0-FA7F-4885-ACA8-007948DCDEDE}" type="presOf" srcId="{68EB956A-CE46-4A69-8192-864FA688F374}" destId="{89455822-804F-42F0-BC8E-04FDA3852E2A}" srcOrd="0" destOrd="0" presId="urn:microsoft.com/office/officeart/2005/8/layout/pyramid2"/>
    <dgm:cxn modelId="{CD92B231-08C3-4AE5-A515-2698BA6178DD}" srcId="{3D703475-83C1-48F4-BCDB-CA1FDDF9B8C0}" destId="{2A89C071-459D-4A13-8E12-13BE1CDD3DF4}" srcOrd="1" destOrd="0" parTransId="{1DDA581C-1723-47FF-91F2-239D5B7A6EBB}" sibTransId="{8840A9E1-AA67-4D05-99A6-B35B9D9BAD9E}"/>
    <dgm:cxn modelId="{2D76FABB-49F7-4762-B544-9CBC36F343D7}" srcId="{3D703475-83C1-48F4-BCDB-CA1FDDF9B8C0}" destId="{68EB956A-CE46-4A69-8192-864FA688F374}" srcOrd="4" destOrd="0" parTransId="{AF68105F-56A0-4B44-87A7-36D6427A0592}" sibTransId="{53CCC8AB-938E-4567-B655-022156A99B42}"/>
    <dgm:cxn modelId="{A18DB015-CA7B-458D-ACE8-8A99B1F5CA60}" type="presOf" srcId="{3947FF10-8AB7-44C0-8D02-B39F1D68DFB4}" destId="{34C6A2EF-71A5-488E-A3EC-905C8AE1494A}" srcOrd="0" destOrd="0" presId="urn:microsoft.com/office/officeart/2005/8/layout/pyramid2"/>
    <dgm:cxn modelId="{934E85FA-9FE9-407A-8F5D-97B6FBC08206}" srcId="{3D703475-83C1-48F4-BCDB-CA1FDDF9B8C0}" destId="{3947FF10-8AB7-44C0-8D02-B39F1D68DFB4}" srcOrd="0" destOrd="0" parTransId="{28156735-B577-4572-A3CF-539500A5701F}" sibTransId="{53ABC1E2-A27F-4AD4-B6E0-0F10AE5F5C97}"/>
    <dgm:cxn modelId="{5F016728-12FB-460C-B1AB-353B872A2019}" srcId="{3D703475-83C1-48F4-BCDB-CA1FDDF9B8C0}" destId="{E2931075-AA5C-4A33-B7E9-FCF41EA9F701}" srcOrd="2" destOrd="0" parTransId="{A4CDC8A3-7650-46AF-8698-9ABD02D38E34}" sibTransId="{CAC31E5E-4656-49DC-BB96-27C3EE61FB19}"/>
    <dgm:cxn modelId="{21AF8672-94C1-44E5-B8DD-9497D373DE1B}" srcId="{3D703475-83C1-48F4-BCDB-CA1FDDF9B8C0}" destId="{AC0B8205-760A-4FF8-84B6-B714D403DC16}" srcOrd="3" destOrd="0" parTransId="{4FFFCB2B-27A5-4D3C-ADC7-85F97DC0B14E}" sibTransId="{F020DD55-4AC1-4CF1-8A94-E331D6381DB5}"/>
    <dgm:cxn modelId="{EBAEBDB3-AB58-449F-BCEF-D97A313847EE}" type="presOf" srcId="{2A89C071-459D-4A13-8E12-13BE1CDD3DF4}" destId="{39B3CA42-F5DC-4B0F-8C8E-B66FC74BD324}" srcOrd="0" destOrd="0" presId="urn:microsoft.com/office/officeart/2005/8/layout/pyramid2"/>
    <dgm:cxn modelId="{D7737572-3B7F-4328-BA2A-7D15D6EB8B5E}" type="presOf" srcId="{AC0B8205-760A-4FF8-84B6-B714D403DC16}" destId="{7EB238EA-777A-41A8-B75C-32D166154F21}" srcOrd="0" destOrd="0" presId="urn:microsoft.com/office/officeart/2005/8/layout/pyramid2"/>
    <dgm:cxn modelId="{A26B870F-2B87-4C57-AFF2-CA2C51002A78}" type="presParOf" srcId="{D3B57E07-66E4-4DB7-B0E7-AA9FD41B779F}" destId="{8591D0EB-8EC7-444A-A4E0-4CFF31D9A3D6}" srcOrd="0" destOrd="0" presId="urn:microsoft.com/office/officeart/2005/8/layout/pyramid2"/>
    <dgm:cxn modelId="{91FF9DE8-09DA-4B3B-A0B0-C5720062835B}" type="presParOf" srcId="{D3B57E07-66E4-4DB7-B0E7-AA9FD41B779F}" destId="{4B981834-8563-4832-A22D-3BBB0144546A}" srcOrd="1" destOrd="0" presId="urn:microsoft.com/office/officeart/2005/8/layout/pyramid2"/>
    <dgm:cxn modelId="{7686D2C1-4861-4423-851B-A6E0D4234F18}" type="presParOf" srcId="{4B981834-8563-4832-A22D-3BBB0144546A}" destId="{34C6A2EF-71A5-488E-A3EC-905C8AE1494A}" srcOrd="0" destOrd="0" presId="urn:microsoft.com/office/officeart/2005/8/layout/pyramid2"/>
    <dgm:cxn modelId="{B893D280-A835-4745-9669-F4440C5197F6}" type="presParOf" srcId="{4B981834-8563-4832-A22D-3BBB0144546A}" destId="{A04F5BC8-9EC9-4ADA-94D5-2F40EC3424DD}" srcOrd="1" destOrd="0" presId="urn:microsoft.com/office/officeart/2005/8/layout/pyramid2"/>
    <dgm:cxn modelId="{8EE0994F-FCC3-42E6-BDFA-D6D104BA265E}" type="presParOf" srcId="{4B981834-8563-4832-A22D-3BBB0144546A}" destId="{39B3CA42-F5DC-4B0F-8C8E-B66FC74BD324}" srcOrd="2" destOrd="0" presId="urn:microsoft.com/office/officeart/2005/8/layout/pyramid2"/>
    <dgm:cxn modelId="{9AF582A1-9165-49E6-B2EE-4EDCF81801E8}" type="presParOf" srcId="{4B981834-8563-4832-A22D-3BBB0144546A}" destId="{9FEF07A3-ED25-4DF9-82AE-2391FEC0C68C}" srcOrd="3" destOrd="0" presId="urn:microsoft.com/office/officeart/2005/8/layout/pyramid2"/>
    <dgm:cxn modelId="{D74368BA-2DFB-4BDB-8AF1-70842E1452FB}" type="presParOf" srcId="{4B981834-8563-4832-A22D-3BBB0144546A}" destId="{032D3710-3439-44C7-94D0-0C1624DF4AAA}" srcOrd="4" destOrd="0" presId="urn:microsoft.com/office/officeart/2005/8/layout/pyramid2"/>
    <dgm:cxn modelId="{FA3295F6-318A-4A24-ACC1-5C6B29EA8FFA}" type="presParOf" srcId="{4B981834-8563-4832-A22D-3BBB0144546A}" destId="{2A925084-CD28-47B4-9F93-C92AAE37AD13}" srcOrd="5" destOrd="0" presId="urn:microsoft.com/office/officeart/2005/8/layout/pyramid2"/>
    <dgm:cxn modelId="{7E857FE9-64AD-4B71-8807-ED62D1BA8DEB}" type="presParOf" srcId="{4B981834-8563-4832-A22D-3BBB0144546A}" destId="{7EB238EA-777A-41A8-B75C-32D166154F21}" srcOrd="6" destOrd="0" presId="urn:microsoft.com/office/officeart/2005/8/layout/pyramid2"/>
    <dgm:cxn modelId="{A491BF07-8E3B-405D-9D8D-A5F6010408A1}" type="presParOf" srcId="{4B981834-8563-4832-A22D-3BBB0144546A}" destId="{F1118ED4-FF24-4EBD-95DE-17576525BEED}" srcOrd="7" destOrd="0" presId="urn:microsoft.com/office/officeart/2005/8/layout/pyramid2"/>
    <dgm:cxn modelId="{745959B2-6681-4925-82F3-4742DBF7C036}" type="presParOf" srcId="{4B981834-8563-4832-A22D-3BBB0144546A}" destId="{89455822-804F-42F0-BC8E-04FDA3852E2A}" srcOrd="8" destOrd="0" presId="urn:microsoft.com/office/officeart/2005/8/layout/pyramid2"/>
    <dgm:cxn modelId="{A0C0B323-224F-45CE-8F42-62667B85ACB2}" type="presParOf" srcId="{4B981834-8563-4832-A22D-3BBB0144546A}" destId="{7EBCFBC3-A189-40BA-8D1E-A3CDBF321A4A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936CEB-88AB-4D67-B708-6B698F91D1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A467BD-148A-47E8-B7B2-440A7E624B4F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pPr algn="ctr"/>
          <a:r>
            <a:rPr lang="ru-RU" sz="3600" b="1" dirty="0" smtClean="0"/>
            <a:t>5,5</a:t>
          </a:r>
          <a:endParaRPr lang="ru-RU" sz="3600" b="1" dirty="0"/>
        </a:p>
      </dgm:t>
    </dgm:pt>
    <dgm:pt modelId="{9EF90857-7838-4D84-A699-1FDBE599C98D}" type="parTrans" cxnId="{92366E6C-312B-456D-A6DB-A6B1D581F2FA}">
      <dgm:prSet/>
      <dgm:spPr/>
      <dgm:t>
        <a:bodyPr/>
        <a:lstStyle/>
        <a:p>
          <a:pPr algn="ctr"/>
          <a:endParaRPr lang="ru-RU" sz="3600"/>
        </a:p>
      </dgm:t>
    </dgm:pt>
    <dgm:pt modelId="{FB43BCD0-87A7-4C75-B3E9-039148DC0D4C}" type="sibTrans" cxnId="{92366E6C-312B-456D-A6DB-A6B1D581F2FA}">
      <dgm:prSet/>
      <dgm:spPr/>
      <dgm:t>
        <a:bodyPr/>
        <a:lstStyle/>
        <a:p>
          <a:pPr algn="ctr"/>
          <a:endParaRPr lang="ru-RU" sz="3600"/>
        </a:p>
      </dgm:t>
    </dgm:pt>
    <dgm:pt modelId="{7F767A0C-53FA-4E14-9F18-80605176C8ED}">
      <dgm:prSet phldrT="[Текст]" custT="1"/>
      <dgm:spPr>
        <a:solidFill>
          <a:srgbClr val="0070C0"/>
        </a:solidFill>
      </dgm:spPr>
      <dgm:t>
        <a:bodyPr/>
        <a:lstStyle/>
        <a:p>
          <a:pPr algn="ctr"/>
          <a:r>
            <a:rPr lang="ru-RU" sz="3600" b="1" dirty="0" smtClean="0"/>
            <a:t>4,1</a:t>
          </a:r>
          <a:endParaRPr lang="ru-RU" sz="3600" b="1" dirty="0"/>
        </a:p>
      </dgm:t>
    </dgm:pt>
    <dgm:pt modelId="{CBC4E3AD-ECC1-45B1-BE3E-6BCEE3A6E8BA}" type="parTrans" cxnId="{CF9E510A-510F-47E6-9172-53C674455E37}">
      <dgm:prSet/>
      <dgm:spPr/>
      <dgm:t>
        <a:bodyPr/>
        <a:lstStyle/>
        <a:p>
          <a:pPr algn="ctr"/>
          <a:endParaRPr lang="ru-RU" sz="3600"/>
        </a:p>
      </dgm:t>
    </dgm:pt>
    <dgm:pt modelId="{3B6E6EFE-DCC6-442A-BBA1-608383229A83}" type="sibTrans" cxnId="{CF9E510A-510F-47E6-9172-53C674455E37}">
      <dgm:prSet/>
      <dgm:spPr/>
      <dgm:t>
        <a:bodyPr/>
        <a:lstStyle/>
        <a:p>
          <a:pPr algn="ctr"/>
          <a:endParaRPr lang="ru-RU" sz="3600"/>
        </a:p>
      </dgm:t>
    </dgm:pt>
    <dgm:pt modelId="{E6E0C594-F54D-44A7-8C6F-4DE31B36D481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3600" b="1" dirty="0" smtClean="0"/>
            <a:t>2,3</a:t>
          </a:r>
          <a:endParaRPr lang="ru-RU" sz="3600" b="1" dirty="0"/>
        </a:p>
      </dgm:t>
    </dgm:pt>
    <dgm:pt modelId="{64055EC2-0C78-41D4-8F58-2D8C64CF96D2}" type="parTrans" cxnId="{768BA85E-1909-47E7-B678-7EC01240050E}">
      <dgm:prSet/>
      <dgm:spPr/>
      <dgm:t>
        <a:bodyPr/>
        <a:lstStyle/>
        <a:p>
          <a:pPr algn="ctr"/>
          <a:endParaRPr lang="ru-RU" sz="3600"/>
        </a:p>
      </dgm:t>
    </dgm:pt>
    <dgm:pt modelId="{079AD114-80B0-4812-AD07-A9235B568517}" type="sibTrans" cxnId="{768BA85E-1909-47E7-B678-7EC01240050E}">
      <dgm:prSet/>
      <dgm:spPr/>
      <dgm:t>
        <a:bodyPr/>
        <a:lstStyle/>
        <a:p>
          <a:pPr algn="ctr"/>
          <a:endParaRPr lang="ru-RU" sz="3600"/>
        </a:p>
      </dgm:t>
    </dgm:pt>
    <dgm:pt modelId="{7C513474-F7A3-4ECF-A9ED-5A14A5E77ACC}">
      <dgm:prSet phldrT="[Текст]" custT="1"/>
      <dgm:spPr>
        <a:solidFill>
          <a:srgbClr val="FF6600"/>
        </a:solidFill>
      </dgm:spPr>
      <dgm:t>
        <a:bodyPr/>
        <a:lstStyle/>
        <a:p>
          <a:pPr algn="ctr"/>
          <a:r>
            <a:rPr lang="ru-RU" sz="3600" b="1" dirty="0" smtClean="0"/>
            <a:t>1,9</a:t>
          </a:r>
          <a:endParaRPr lang="ru-RU" sz="3600" b="1" dirty="0"/>
        </a:p>
      </dgm:t>
    </dgm:pt>
    <dgm:pt modelId="{7F3AB1F3-62C2-40A4-9060-6600E394EA72}" type="parTrans" cxnId="{4B029527-0F22-4B9C-8425-91CD93A0AC4B}">
      <dgm:prSet/>
      <dgm:spPr/>
      <dgm:t>
        <a:bodyPr/>
        <a:lstStyle/>
        <a:p>
          <a:pPr algn="ctr"/>
          <a:endParaRPr lang="ru-RU" sz="3600"/>
        </a:p>
      </dgm:t>
    </dgm:pt>
    <dgm:pt modelId="{F2DE9FD6-3B6F-4E1F-925E-65D384035260}" type="sibTrans" cxnId="{4B029527-0F22-4B9C-8425-91CD93A0AC4B}">
      <dgm:prSet/>
      <dgm:spPr/>
      <dgm:t>
        <a:bodyPr/>
        <a:lstStyle/>
        <a:p>
          <a:pPr algn="ctr"/>
          <a:endParaRPr lang="ru-RU" sz="3600"/>
        </a:p>
      </dgm:t>
    </dgm:pt>
    <dgm:pt modelId="{28B89DCD-3835-44D5-BCC0-3B9801A22DC4}">
      <dgm:prSet phldrT="[Текст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ctr"/>
          <a:r>
            <a:rPr lang="ru-RU" sz="3600" b="1" dirty="0" smtClean="0"/>
            <a:t>2,1</a:t>
          </a:r>
          <a:endParaRPr lang="ru-RU" sz="3600" b="1" dirty="0"/>
        </a:p>
      </dgm:t>
    </dgm:pt>
    <dgm:pt modelId="{F47567DA-A1DB-470E-B5E2-0C7F199A440F}" type="parTrans" cxnId="{B74D3FE0-2554-42B7-8168-ECDDC97C725C}">
      <dgm:prSet/>
      <dgm:spPr/>
      <dgm:t>
        <a:bodyPr/>
        <a:lstStyle/>
        <a:p>
          <a:pPr algn="ctr"/>
          <a:endParaRPr lang="ru-RU" sz="3600"/>
        </a:p>
      </dgm:t>
    </dgm:pt>
    <dgm:pt modelId="{1070A855-FF88-403A-8A7B-55B222EDCDB8}" type="sibTrans" cxnId="{B74D3FE0-2554-42B7-8168-ECDDC97C725C}">
      <dgm:prSet/>
      <dgm:spPr/>
      <dgm:t>
        <a:bodyPr/>
        <a:lstStyle/>
        <a:p>
          <a:pPr algn="ctr"/>
          <a:endParaRPr lang="ru-RU" sz="3600"/>
        </a:p>
      </dgm:t>
    </dgm:pt>
    <dgm:pt modelId="{1020A6D4-74AC-44CF-8ED5-474A04D92FA3}" type="pres">
      <dgm:prSet presAssocID="{B6936CEB-88AB-4D67-B708-6B698F91D1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77E7E4-89CB-48A3-A4EB-B1604383A8C6}" type="pres">
      <dgm:prSet presAssocID="{F0A467BD-148A-47E8-B7B2-440A7E624B4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820AE3-7CD2-473A-B892-410C14B63C2F}" type="pres">
      <dgm:prSet presAssocID="{FB43BCD0-87A7-4C75-B3E9-039148DC0D4C}" presName="spacer" presStyleCnt="0"/>
      <dgm:spPr/>
    </dgm:pt>
    <dgm:pt modelId="{192E0BBF-5D1F-4CE6-9548-01DD6A5B9EC5}" type="pres">
      <dgm:prSet presAssocID="{7F767A0C-53FA-4E14-9F18-80605176C8E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810B7-96FF-4CE0-B829-F84C73921EC0}" type="pres">
      <dgm:prSet presAssocID="{3B6E6EFE-DCC6-442A-BBA1-608383229A83}" presName="spacer" presStyleCnt="0"/>
      <dgm:spPr/>
    </dgm:pt>
    <dgm:pt modelId="{987A7F42-973D-42EF-9001-E0762147896B}" type="pres">
      <dgm:prSet presAssocID="{E6E0C594-F54D-44A7-8C6F-4DE31B36D48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154BF-41F4-4C04-8474-0B694C22EB56}" type="pres">
      <dgm:prSet presAssocID="{079AD114-80B0-4812-AD07-A9235B568517}" presName="spacer" presStyleCnt="0"/>
      <dgm:spPr/>
    </dgm:pt>
    <dgm:pt modelId="{A15DC62E-096E-4923-887C-8648CE446463}" type="pres">
      <dgm:prSet presAssocID="{28B89DCD-3835-44D5-BCC0-3B9801A22DC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CA6CF-E997-4E75-8A58-A11BE92EC2BA}" type="pres">
      <dgm:prSet presAssocID="{1070A855-FF88-403A-8A7B-55B222EDCDB8}" presName="spacer" presStyleCnt="0"/>
      <dgm:spPr/>
    </dgm:pt>
    <dgm:pt modelId="{95FD06A0-EDD9-4140-9942-49AD5D4D717E}" type="pres">
      <dgm:prSet presAssocID="{7C513474-F7A3-4ECF-A9ED-5A14A5E77AC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366E6C-312B-456D-A6DB-A6B1D581F2FA}" srcId="{B6936CEB-88AB-4D67-B708-6B698F91D11B}" destId="{F0A467BD-148A-47E8-B7B2-440A7E624B4F}" srcOrd="0" destOrd="0" parTransId="{9EF90857-7838-4D84-A699-1FDBE599C98D}" sibTransId="{FB43BCD0-87A7-4C75-B3E9-039148DC0D4C}"/>
    <dgm:cxn modelId="{52881658-CBE6-4685-8218-64A902B6C0AB}" type="presOf" srcId="{B6936CEB-88AB-4D67-B708-6B698F91D11B}" destId="{1020A6D4-74AC-44CF-8ED5-474A04D92FA3}" srcOrd="0" destOrd="0" presId="urn:microsoft.com/office/officeart/2005/8/layout/vList2"/>
    <dgm:cxn modelId="{4B029527-0F22-4B9C-8425-91CD93A0AC4B}" srcId="{B6936CEB-88AB-4D67-B708-6B698F91D11B}" destId="{7C513474-F7A3-4ECF-A9ED-5A14A5E77ACC}" srcOrd="4" destOrd="0" parTransId="{7F3AB1F3-62C2-40A4-9060-6600E394EA72}" sibTransId="{F2DE9FD6-3B6F-4E1F-925E-65D384035260}"/>
    <dgm:cxn modelId="{CF9E510A-510F-47E6-9172-53C674455E37}" srcId="{B6936CEB-88AB-4D67-B708-6B698F91D11B}" destId="{7F767A0C-53FA-4E14-9F18-80605176C8ED}" srcOrd="1" destOrd="0" parTransId="{CBC4E3AD-ECC1-45B1-BE3E-6BCEE3A6E8BA}" sibTransId="{3B6E6EFE-DCC6-442A-BBA1-608383229A83}"/>
    <dgm:cxn modelId="{DA8BD557-FFD9-4490-9CF3-F8BBDAF35097}" type="presOf" srcId="{F0A467BD-148A-47E8-B7B2-440A7E624B4F}" destId="{B977E7E4-89CB-48A3-A4EB-B1604383A8C6}" srcOrd="0" destOrd="0" presId="urn:microsoft.com/office/officeart/2005/8/layout/vList2"/>
    <dgm:cxn modelId="{B74D3FE0-2554-42B7-8168-ECDDC97C725C}" srcId="{B6936CEB-88AB-4D67-B708-6B698F91D11B}" destId="{28B89DCD-3835-44D5-BCC0-3B9801A22DC4}" srcOrd="3" destOrd="0" parTransId="{F47567DA-A1DB-470E-B5E2-0C7F199A440F}" sibTransId="{1070A855-FF88-403A-8A7B-55B222EDCDB8}"/>
    <dgm:cxn modelId="{768BA85E-1909-47E7-B678-7EC01240050E}" srcId="{B6936CEB-88AB-4D67-B708-6B698F91D11B}" destId="{E6E0C594-F54D-44A7-8C6F-4DE31B36D481}" srcOrd="2" destOrd="0" parTransId="{64055EC2-0C78-41D4-8F58-2D8C64CF96D2}" sibTransId="{079AD114-80B0-4812-AD07-A9235B568517}"/>
    <dgm:cxn modelId="{420A1E30-2C06-40E2-8C77-86116E4C4027}" type="presOf" srcId="{7F767A0C-53FA-4E14-9F18-80605176C8ED}" destId="{192E0BBF-5D1F-4CE6-9548-01DD6A5B9EC5}" srcOrd="0" destOrd="0" presId="urn:microsoft.com/office/officeart/2005/8/layout/vList2"/>
    <dgm:cxn modelId="{96B3E819-A992-4902-9D84-7A92E497FC6F}" type="presOf" srcId="{E6E0C594-F54D-44A7-8C6F-4DE31B36D481}" destId="{987A7F42-973D-42EF-9001-E0762147896B}" srcOrd="0" destOrd="0" presId="urn:microsoft.com/office/officeart/2005/8/layout/vList2"/>
    <dgm:cxn modelId="{777A8D14-6857-4A2D-B52A-8C532437A547}" type="presOf" srcId="{7C513474-F7A3-4ECF-A9ED-5A14A5E77ACC}" destId="{95FD06A0-EDD9-4140-9942-49AD5D4D717E}" srcOrd="0" destOrd="0" presId="urn:microsoft.com/office/officeart/2005/8/layout/vList2"/>
    <dgm:cxn modelId="{E8208078-5E21-45B7-8A81-BACEE3299315}" type="presOf" srcId="{28B89DCD-3835-44D5-BCC0-3B9801A22DC4}" destId="{A15DC62E-096E-4923-887C-8648CE446463}" srcOrd="0" destOrd="0" presId="urn:microsoft.com/office/officeart/2005/8/layout/vList2"/>
    <dgm:cxn modelId="{39391252-705C-44E9-B117-DCA631FEDC65}" type="presParOf" srcId="{1020A6D4-74AC-44CF-8ED5-474A04D92FA3}" destId="{B977E7E4-89CB-48A3-A4EB-B1604383A8C6}" srcOrd="0" destOrd="0" presId="urn:microsoft.com/office/officeart/2005/8/layout/vList2"/>
    <dgm:cxn modelId="{EF6E83A8-DDFA-4C9A-A918-C05EDB0523A4}" type="presParOf" srcId="{1020A6D4-74AC-44CF-8ED5-474A04D92FA3}" destId="{B0820AE3-7CD2-473A-B892-410C14B63C2F}" srcOrd="1" destOrd="0" presId="urn:microsoft.com/office/officeart/2005/8/layout/vList2"/>
    <dgm:cxn modelId="{DF493323-663B-4C08-90D6-9635044183A3}" type="presParOf" srcId="{1020A6D4-74AC-44CF-8ED5-474A04D92FA3}" destId="{192E0BBF-5D1F-4CE6-9548-01DD6A5B9EC5}" srcOrd="2" destOrd="0" presId="urn:microsoft.com/office/officeart/2005/8/layout/vList2"/>
    <dgm:cxn modelId="{7B2D75AA-334A-49C8-9A09-8593276CE70A}" type="presParOf" srcId="{1020A6D4-74AC-44CF-8ED5-474A04D92FA3}" destId="{825810B7-96FF-4CE0-B829-F84C73921EC0}" srcOrd="3" destOrd="0" presId="urn:microsoft.com/office/officeart/2005/8/layout/vList2"/>
    <dgm:cxn modelId="{461FD5F2-476B-427B-9DC6-D7B2DDBA0AE5}" type="presParOf" srcId="{1020A6D4-74AC-44CF-8ED5-474A04D92FA3}" destId="{987A7F42-973D-42EF-9001-E0762147896B}" srcOrd="4" destOrd="0" presId="urn:microsoft.com/office/officeart/2005/8/layout/vList2"/>
    <dgm:cxn modelId="{047E3C81-73C9-4A46-83A9-0C8BAE4A9318}" type="presParOf" srcId="{1020A6D4-74AC-44CF-8ED5-474A04D92FA3}" destId="{BFF154BF-41F4-4C04-8474-0B694C22EB56}" srcOrd="5" destOrd="0" presId="urn:microsoft.com/office/officeart/2005/8/layout/vList2"/>
    <dgm:cxn modelId="{61B58058-7EB6-405C-B91C-63D899A3A2F1}" type="presParOf" srcId="{1020A6D4-74AC-44CF-8ED5-474A04D92FA3}" destId="{A15DC62E-096E-4923-887C-8648CE446463}" srcOrd="6" destOrd="0" presId="urn:microsoft.com/office/officeart/2005/8/layout/vList2"/>
    <dgm:cxn modelId="{F64BDE47-3C8C-42B1-A9A8-E300EF69B0E6}" type="presParOf" srcId="{1020A6D4-74AC-44CF-8ED5-474A04D92FA3}" destId="{436CA6CF-E997-4E75-8A58-A11BE92EC2BA}" srcOrd="7" destOrd="0" presId="urn:microsoft.com/office/officeart/2005/8/layout/vList2"/>
    <dgm:cxn modelId="{4FEF8F43-1692-4FC6-ADFB-C736BE84E7DE}" type="presParOf" srcId="{1020A6D4-74AC-44CF-8ED5-474A04D92FA3}" destId="{95FD06A0-EDD9-4140-9942-49AD5D4D717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C6A75A-FE9E-4452-A74B-59E9B4A4696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5AC3D2-8FD9-4237-BD44-55F9648125E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Министерство здравоохранения</a:t>
          </a:r>
        </a:p>
      </dgm:t>
    </dgm:pt>
    <dgm:pt modelId="{E4236556-8018-4781-B12E-FE37C2238AB8}" type="parTrans" cxnId="{CA70172E-17F2-4CA9-9670-C8E92F7891B0}">
      <dgm:prSet/>
      <dgm:spPr/>
      <dgm:t>
        <a:bodyPr/>
        <a:lstStyle/>
        <a:p>
          <a:endParaRPr lang="ru-RU"/>
        </a:p>
      </dgm:t>
    </dgm:pt>
    <dgm:pt modelId="{016AADDE-3371-4C7E-A806-A04ABFE2F556}" type="sibTrans" cxnId="{CA70172E-17F2-4CA9-9670-C8E92F7891B0}">
      <dgm:prSet/>
      <dgm:spPr/>
      <dgm:t>
        <a:bodyPr/>
        <a:lstStyle/>
        <a:p>
          <a:endParaRPr lang="ru-RU"/>
        </a:p>
      </dgm:t>
    </dgm:pt>
    <dgm:pt modelId="{8EC8ECD0-9DAF-49D3-9896-BD0B50416A48}">
      <dgm:prSet phldrT="[Текст]" custT="1"/>
      <dgm:spPr/>
      <dgm:t>
        <a:bodyPr/>
        <a:lstStyle/>
        <a:p>
          <a:r>
            <a:rPr lang="ru-RU" sz="2800" b="1" dirty="0" smtClean="0"/>
            <a:t>Министерство строительства и жилищно-коммунального хозяйства</a:t>
          </a:r>
          <a:endParaRPr lang="ru-RU" sz="2800" b="1" dirty="0"/>
        </a:p>
      </dgm:t>
    </dgm:pt>
    <dgm:pt modelId="{EC28C96C-E106-4B92-9DA7-B80E2365C0DD}" type="parTrans" cxnId="{5770AD00-DB2F-43B0-9EF1-60A12496ACA6}">
      <dgm:prSet/>
      <dgm:spPr/>
      <dgm:t>
        <a:bodyPr/>
        <a:lstStyle/>
        <a:p>
          <a:endParaRPr lang="ru-RU"/>
        </a:p>
      </dgm:t>
    </dgm:pt>
    <dgm:pt modelId="{E51B1772-5B32-45CE-AB98-38D16512F3A5}" type="sibTrans" cxnId="{5770AD00-DB2F-43B0-9EF1-60A12496ACA6}">
      <dgm:prSet/>
      <dgm:spPr/>
      <dgm:t>
        <a:bodyPr/>
        <a:lstStyle/>
        <a:p>
          <a:endParaRPr lang="ru-RU"/>
        </a:p>
      </dgm:t>
    </dgm:pt>
    <dgm:pt modelId="{1308F736-9ACF-468B-BB89-6E32601DA9A7}">
      <dgm:prSet phldrT="[Текст]" custT="1"/>
      <dgm:spPr/>
      <dgm:t>
        <a:bodyPr/>
        <a:lstStyle/>
        <a:p>
          <a:r>
            <a:rPr lang="ru-RU" sz="2800" b="1" dirty="0" smtClean="0"/>
            <a:t>Министерство образования и науки </a:t>
          </a:r>
          <a:endParaRPr lang="ru-RU" sz="2800" b="1" dirty="0"/>
        </a:p>
      </dgm:t>
    </dgm:pt>
    <dgm:pt modelId="{F9896A00-58FA-44B1-B10D-E74BAE5D6D3B}" type="parTrans" cxnId="{3682543D-87A2-4395-95F5-7214DD77AC93}">
      <dgm:prSet/>
      <dgm:spPr/>
      <dgm:t>
        <a:bodyPr/>
        <a:lstStyle/>
        <a:p>
          <a:endParaRPr lang="ru-RU"/>
        </a:p>
      </dgm:t>
    </dgm:pt>
    <dgm:pt modelId="{A26A94BB-25D3-4F9C-AE3A-868F1A109E03}" type="sibTrans" cxnId="{3682543D-87A2-4395-95F5-7214DD77AC93}">
      <dgm:prSet/>
      <dgm:spPr/>
      <dgm:t>
        <a:bodyPr/>
        <a:lstStyle/>
        <a:p>
          <a:endParaRPr lang="ru-RU"/>
        </a:p>
      </dgm:t>
    </dgm:pt>
    <dgm:pt modelId="{E4B5F13D-9882-414B-8C5A-ACA5CDA11656}">
      <dgm:prSet phldrT="[Текст]" custT="1"/>
      <dgm:spPr/>
      <dgm:t>
        <a:bodyPr/>
        <a:lstStyle/>
        <a:p>
          <a:r>
            <a:rPr lang="ru-RU" sz="2800" b="1" dirty="0" smtClean="0"/>
            <a:t>Министерство по физической культуре и спорту</a:t>
          </a:r>
          <a:endParaRPr lang="ru-RU" sz="2800" b="1" dirty="0"/>
        </a:p>
      </dgm:t>
    </dgm:pt>
    <dgm:pt modelId="{7CCE840E-5DCC-4F3F-9B6D-E9399F04948C}" type="parTrans" cxnId="{67F087C7-696B-460F-813F-E34E9578F86C}">
      <dgm:prSet/>
      <dgm:spPr/>
      <dgm:t>
        <a:bodyPr/>
        <a:lstStyle/>
        <a:p>
          <a:endParaRPr lang="ru-RU"/>
        </a:p>
      </dgm:t>
    </dgm:pt>
    <dgm:pt modelId="{7F2EBD8F-0F24-4C11-A528-D8854BCD4524}" type="sibTrans" cxnId="{67F087C7-696B-460F-813F-E34E9578F86C}">
      <dgm:prSet/>
      <dgm:spPr/>
      <dgm:t>
        <a:bodyPr/>
        <a:lstStyle/>
        <a:p>
          <a:endParaRPr lang="ru-RU"/>
        </a:p>
      </dgm:t>
    </dgm:pt>
    <dgm:pt modelId="{0E3E2E3E-CA78-41CA-BD2C-1BD737E2294D}">
      <dgm:prSet custT="1"/>
      <dgm:spPr/>
      <dgm:t>
        <a:bodyPr/>
        <a:lstStyle/>
        <a:p>
          <a:r>
            <a:rPr lang="ru-RU" sz="2800" b="1" dirty="0" smtClean="0"/>
            <a:t>Министерство транспорта и дорожного хозяйства</a:t>
          </a:r>
          <a:endParaRPr lang="ru-RU" sz="2800" b="1" dirty="0"/>
        </a:p>
      </dgm:t>
    </dgm:pt>
    <dgm:pt modelId="{202A9679-05BE-4257-B055-84ADF0AADD25}" type="parTrans" cxnId="{79B210A3-3351-43FA-9635-899D4B4ABC8F}">
      <dgm:prSet/>
      <dgm:spPr/>
      <dgm:t>
        <a:bodyPr/>
        <a:lstStyle/>
        <a:p>
          <a:endParaRPr lang="ru-RU"/>
        </a:p>
      </dgm:t>
    </dgm:pt>
    <dgm:pt modelId="{5F3C1D37-CBAF-45F1-94D7-A94EDF64FCD9}" type="sibTrans" cxnId="{79B210A3-3351-43FA-9635-899D4B4ABC8F}">
      <dgm:prSet/>
      <dgm:spPr/>
      <dgm:t>
        <a:bodyPr/>
        <a:lstStyle/>
        <a:p>
          <a:endParaRPr lang="ru-RU"/>
        </a:p>
      </dgm:t>
    </dgm:pt>
    <dgm:pt modelId="{11A05648-3A22-452A-BC7C-2CBAA9044F8D}" type="pres">
      <dgm:prSet presAssocID="{AAC6A75A-FE9E-4452-A74B-59E9B4A4696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39C9EED-DF8B-4C3C-B2F5-A4A476CB15E2}" type="pres">
      <dgm:prSet presAssocID="{AAC6A75A-FE9E-4452-A74B-59E9B4A46968}" presName="Name1" presStyleCnt="0"/>
      <dgm:spPr/>
    </dgm:pt>
    <dgm:pt modelId="{8BB7A019-E122-4F1F-AAB3-0727E13A051C}" type="pres">
      <dgm:prSet presAssocID="{AAC6A75A-FE9E-4452-A74B-59E9B4A46968}" presName="cycle" presStyleCnt="0"/>
      <dgm:spPr/>
    </dgm:pt>
    <dgm:pt modelId="{B4B71E95-9624-4219-89EF-37467AD8958F}" type="pres">
      <dgm:prSet presAssocID="{AAC6A75A-FE9E-4452-A74B-59E9B4A46968}" presName="srcNode" presStyleLbl="node1" presStyleIdx="0" presStyleCnt="5"/>
      <dgm:spPr/>
    </dgm:pt>
    <dgm:pt modelId="{FF5596CA-AAD8-4011-9D82-2F1A67952BE8}" type="pres">
      <dgm:prSet presAssocID="{AAC6A75A-FE9E-4452-A74B-59E9B4A46968}" presName="conn" presStyleLbl="parChTrans1D2" presStyleIdx="0" presStyleCnt="1"/>
      <dgm:spPr/>
      <dgm:t>
        <a:bodyPr/>
        <a:lstStyle/>
        <a:p>
          <a:endParaRPr lang="ru-RU"/>
        </a:p>
      </dgm:t>
    </dgm:pt>
    <dgm:pt modelId="{C03491FC-BDB3-4D28-A8CD-2A1D87C79FAE}" type="pres">
      <dgm:prSet presAssocID="{AAC6A75A-FE9E-4452-A74B-59E9B4A46968}" presName="extraNode" presStyleLbl="node1" presStyleIdx="0" presStyleCnt="5"/>
      <dgm:spPr/>
    </dgm:pt>
    <dgm:pt modelId="{2AB60AC7-E7D4-4AC0-8BE2-C8FBBF7E11F4}" type="pres">
      <dgm:prSet presAssocID="{AAC6A75A-FE9E-4452-A74B-59E9B4A46968}" presName="dstNode" presStyleLbl="node1" presStyleIdx="0" presStyleCnt="5"/>
      <dgm:spPr/>
    </dgm:pt>
    <dgm:pt modelId="{5EA937DB-4DAC-42D7-9255-09C1CC6386F9}" type="pres">
      <dgm:prSet presAssocID="{065AC3D2-8FD9-4237-BD44-55F9648125E3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AC931-5C6F-48C3-A1C4-D61F6A0D86A8}" type="pres">
      <dgm:prSet presAssocID="{065AC3D2-8FD9-4237-BD44-55F9648125E3}" presName="accent_1" presStyleCnt="0"/>
      <dgm:spPr/>
    </dgm:pt>
    <dgm:pt modelId="{76EA853E-0189-4737-8789-7DC19BB0A230}" type="pres">
      <dgm:prSet presAssocID="{065AC3D2-8FD9-4237-BD44-55F9648125E3}" presName="accentRepeatNode" presStyleLbl="solidFgAcc1" presStyleIdx="0" presStyleCnt="5"/>
      <dgm:spPr/>
    </dgm:pt>
    <dgm:pt modelId="{5F6F7618-9211-423F-A083-265B3F715921}" type="pres">
      <dgm:prSet presAssocID="{0E3E2E3E-CA78-41CA-BD2C-1BD737E2294D}" presName="text_2" presStyleLbl="node1" presStyleIdx="1" presStyleCnt="5" custScaleY="1229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D75F70-9DEE-4C8B-86D7-DFEFA59262F7}" type="pres">
      <dgm:prSet presAssocID="{0E3E2E3E-CA78-41CA-BD2C-1BD737E2294D}" presName="accent_2" presStyleCnt="0"/>
      <dgm:spPr/>
    </dgm:pt>
    <dgm:pt modelId="{A656BB8C-0455-4F01-A63C-39912BD90315}" type="pres">
      <dgm:prSet presAssocID="{0E3E2E3E-CA78-41CA-BD2C-1BD737E2294D}" presName="accentRepeatNode" presStyleLbl="solidFgAcc1" presStyleIdx="1" presStyleCnt="5"/>
      <dgm:spPr/>
    </dgm:pt>
    <dgm:pt modelId="{D3467888-06FF-4C41-873B-9455930E412C}" type="pres">
      <dgm:prSet presAssocID="{8EC8ECD0-9DAF-49D3-9896-BD0B50416A48}" presName="text_3" presStyleLbl="node1" presStyleIdx="2" presStyleCnt="5" custScaleY="124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8EF639-725A-4504-938C-F78D41428178}" type="pres">
      <dgm:prSet presAssocID="{8EC8ECD0-9DAF-49D3-9896-BD0B50416A48}" presName="accent_3" presStyleCnt="0"/>
      <dgm:spPr/>
    </dgm:pt>
    <dgm:pt modelId="{AA39E967-DAEF-4ED8-AEF8-BE2F0D25500E}" type="pres">
      <dgm:prSet presAssocID="{8EC8ECD0-9DAF-49D3-9896-BD0B50416A48}" presName="accentRepeatNode" presStyleLbl="solidFgAcc1" presStyleIdx="2" presStyleCnt="5"/>
      <dgm:spPr/>
      <dgm:t>
        <a:bodyPr/>
        <a:lstStyle/>
        <a:p>
          <a:endParaRPr lang="ru-RU"/>
        </a:p>
      </dgm:t>
    </dgm:pt>
    <dgm:pt modelId="{EF3FCBC3-D7C4-4537-A1B6-8CB15E2C767D}" type="pres">
      <dgm:prSet presAssocID="{1308F736-9ACF-468B-BB89-6E32601DA9A7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85AF0-80CE-4524-80E5-F11276D5149F}" type="pres">
      <dgm:prSet presAssocID="{1308F736-9ACF-468B-BB89-6E32601DA9A7}" presName="accent_4" presStyleCnt="0"/>
      <dgm:spPr/>
    </dgm:pt>
    <dgm:pt modelId="{332044FB-D17A-446B-A1EC-A8BFF0A7E34D}" type="pres">
      <dgm:prSet presAssocID="{1308F736-9ACF-468B-BB89-6E32601DA9A7}" presName="accentRepeatNode" presStyleLbl="solidFgAcc1" presStyleIdx="3" presStyleCnt="5"/>
      <dgm:spPr/>
    </dgm:pt>
    <dgm:pt modelId="{65571D23-88AE-4ECA-96E2-4AA37372C44B}" type="pres">
      <dgm:prSet presAssocID="{E4B5F13D-9882-414B-8C5A-ACA5CDA11656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7228B-DE53-4854-A875-F8240890AC5B}" type="pres">
      <dgm:prSet presAssocID="{E4B5F13D-9882-414B-8C5A-ACA5CDA11656}" presName="accent_5" presStyleCnt="0"/>
      <dgm:spPr/>
    </dgm:pt>
    <dgm:pt modelId="{5454D2D5-6934-4362-B0D9-64E41C9C0664}" type="pres">
      <dgm:prSet presAssocID="{E4B5F13D-9882-414B-8C5A-ACA5CDA11656}" presName="accentRepeatNode" presStyleLbl="solidFgAcc1" presStyleIdx="4" presStyleCnt="5"/>
      <dgm:spPr/>
    </dgm:pt>
  </dgm:ptLst>
  <dgm:cxnLst>
    <dgm:cxn modelId="{E587A3CA-0536-4CD3-86A1-45F073F2651D}" type="presOf" srcId="{1308F736-9ACF-468B-BB89-6E32601DA9A7}" destId="{EF3FCBC3-D7C4-4537-A1B6-8CB15E2C767D}" srcOrd="0" destOrd="0" presId="urn:microsoft.com/office/officeart/2008/layout/VerticalCurvedList"/>
    <dgm:cxn modelId="{79B210A3-3351-43FA-9635-899D4B4ABC8F}" srcId="{AAC6A75A-FE9E-4452-A74B-59E9B4A46968}" destId="{0E3E2E3E-CA78-41CA-BD2C-1BD737E2294D}" srcOrd="1" destOrd="0" parTransId="{202A9679-05BE-4257-B055-84ADF0AADD25}" sibTransId="{5F3C1D37-CBAF-45F1-94D7-A94EDF64FCD9}"/>
    <dgm:cxn modelId="{5770AD00-DB2F-43B0-9EF1-60A12496ACA6}" srcId="{AAC6A75A-FE9E-4452-A74B-59E9B4A46968}" destId="{8EC8ECD0-9DAF-49D3-9896-BD0B50416A48}" srcOrd="2" destOrd="0" parTransId="{EC28C96C-E106-4B92-9DA7-B80E2365C0DD}" sibTransId="{E51B1772-5B32-45CE-AB98-38D16512F3A5}"/>
    <dgm:cxn modelId="{F32AE48E-8460-4741-831D-6B5F1EF376EF}" type="presOf" srcId="{065AC3D2-8FD9-4237-BD44-55F9648125E3}" destId="{5EA937DB-4DAC-42D7-9255-09C1CC6386F9}" srcOrd="0" destOrd="0" presId="urn:microsoft.com/office/officeart/2008/layout/VerticalCurvedList"/>
    <dgm:cxn modelId="{67F087C7-696B-460F-813F-E34E9578F86C}" srcId="{AAC6A75A-FE9E-4452-A74B-59E9B4A46968}" destId="{E4B5F13D-9882-414B-8C5A-ACA5CDA11656}" srcOrd="4" destOrd="0" parTransId="{7CCE840E-5DCC-4F3F-9B6D-E9399F04948C}" sibTransId="{7F2EBD8F-0F24-4C11-A528-D8854BCD4524}"/>
    <dgm:cxn modelId="{F7D064FA-C310-40A7-BFD8-0D4C91F100A2}" type="presOf" srcId="{E4B5F13D-9882-414B-8C5A-ACA5CDA11656}" destId="{65571D23-88AE-4ECA-96E2-4AA37372C44B}" srcOrd="0" destOrd="0" presId="urn:microsoft.com/office/officeart/2008/layout/VerticalCurvedList"/>
    <dgm:cxn modelId="{3682543D-87A2-4395-95F5-7214DD77AC93}" srcId="{AAC6A75A-FE9E-4452-A74B-59E9B4A46968}" destId="{1308F736-9ACF-468B-BB89-6E32601DA9A7}" srcOrd="3" destOrd="0" parTransId="{F9896A00-58FA-44B1-B10D-E74BAE5D6D3B}" sibTransId="{A26A94BB-25D3-4F9C-AE3A-868F1A109E03}"/>
    <dgm:cxn modelId="{7485A3ED-8362-4363-B5C0-0C1EF1A75E67}" type="presOf" srcId="{AAC6A75A-FE9E-4452-A74B-59E9B4A46968}" destId="{11A05648-3A22-452A-BC7C-2CBAA9044F8D}" srcOrd="0" destOrd="0" presId="urn:microsoft.com/office/officeart/2008/layout/VerticalCurvedList"/>
    <dgm:cxn modelId="{C5A13CE0-2484-404A-9C1E-86C81898DA19}" type="presOf" srcId="{8EC8ECD0-9DAF-49D3-9896-BD0B50416A48}" destId="{D3467888-06FF-4C41-873B-9455930E412C}" srcOrd="0" destOrd="0" presId="urn:microsoft.com/office/officeart/2008/layout/VerticalCurvedList"/>
    <dgm:cxn modelId="{CA70172E-17F2-4CA9-9670-C8E92F7891B0}" srcId="{AAC6A75A-FE9E-4452-A74B-59E9B4A46968}" destId="{065AC3D2-8FD9-4237-BD44-55F9648125E3}" srcOrd="0" destOrd="0" parTransId="{E4236556-8018-4781-B12E-FE37C2238AB8}" sibTransId="{016AADDE-3371-4C7E-A806-A04ABFE2F556}"/>
    <dgm:cxn modelId="{0ED8D389-6E7E-4A63-9768-15D26B2B4D4B}" type="presOf" srcId="{016AADDE-3371-4C7E-A806-A04ABFE2F556}" destId="{FF5596CA-AAD8-4011-9D82-2F1A67952BE8}" srcOrd="0" destOrd="0" presId="urn:microsoft.com/office/officeart/2008/layout/VerticalCurvedList"/>
    <dgm:cxn modelId="{2FDB0F56-130E-498E-8278-1C1CC203206D}" type="presOf" srcId="{0E3E2E3E-CA78-41CA-BD2C-1BD737E2294D}" destId="{5F6F7618-9211-423F-A083-265B3F715921}" srcOrd="0" destOrd="0" presId="urn:microsoft.com/office/officeart/2008/layout/VerticalCurvedList"/>
    <dgm:cxn modelId="{4FB680E2-C8CE-4E61-81B9-EA7B944DA838}" type="presParOf" srcId="{11A05648-3A22-452A-BC7C-2CBAA9044F8D}" destId="{539C9EED-DF8B-4C3C-B2F5-A4A476CB15E2}" srcOrd="0" destOrd="0" presId="urn:microsoft.com/office/officeart/2008/layout/VerticalCurvedList"/>
    <dgm:cxn modelId="{DBEFA01C-2BE1-470F-A965-FF9C78C6F6F1}" type="presParOf" srcId="{539C9EED-DF8B-4C3C-B2F5-A4A476CB15E2}" destId="{8BB7A019-E122-4F1F-AAB3-0727E13A051C}" srcOrd="0" destOrd="0" presId="urn:microsoft.com/office/officeart/2008/layout/VerticalCurvedList"/>
    <dgm:cxn modelId="{F64AE115-CB6E-40BA-903E-14339E4DBDC0}" type="presParOf" srcId="{8BB7A019-E122-4F1F-AAB3-0727E13A051C}" destId="{B4B71E95-9624-4219-89EF-37467AD8958F}" srcOrd="0" destOrd="0" presId="urn:microsoft.com/office/officeart/2008/layout/VerticalCurvedList"/>
    <dgm:cxn modelId="{26AFD178-6AB2-4EF7-A2D4-4C6C187FB8FF}" type="presParOf" srcId="{8BB7A019-E122-4F1F-AAB3-0727E13A051C}" destId="{FF5596CA-AAD8-4011-9D82-2F1A67952BE8}" srcOrd="1" destOrd="0" presId="urn:microsoft.com/office/officeart/2008/layout/VerticalCurvedList"/>
    <dgm:cxn modelId="{F6D7DA94-5BEF-49ED-A429-1623100D2B1D}" type="presParOf" srcId="{8BB7A019-E122-4F1F-AAB3-0727E13A051C}" destId="{C03491FC-BDB3-4D28-A8CD-2A1D87C79FAE}" srcOrd="2" destOrd="0" presId="urn:microsoft.com/office/officeart/2008/layout/VerticalCurvedList"/>
    <dgm:cxn modelId="{3301A21F-C27D-48F5-AB57-2E2E0520D5B0}" type="presParOf" srcId="{8BB7A019-E122-4F1F-AAB3-0727E13A051C}" destId="{2AB60AC7-E7D4-4AC0-8BE2-C8FBBF7E11F4}" srcOrd="3" destOrd="0" presId="urn:microsoft.com/office/officeart/2008/layout/VerticalCurvedList"/>
    <dgm:cxn modelId="{927C447D-F80B-4055-958F-2AB94F40626C}" type="presParOf" srcId="{539C9EED-DF8B-4C3C-B2F5-A4A476CB15E2}" destId="{5EA937DB-4DAC-42D7-9255-09C1CC6386F9}" srcOrd="1" destOrd="0" presId="urn:microsoft.com/office/officeart/2008/layout/VerticalCurvedList"/>
    <dgm:cxn modelId="{6F2C7C29-934D-485A-B1B2-21D413731E6F}" type="presParOf" srcId="{539C9EED-DF8B-4C3C-B2F5-A4A476CB15E2}" destId="{CDEAC931-5C6F-48C3-A1C4-D61F6A0D86A8}" srcOrd="2" destOrd="0" presId="urn:microsoft.com/office/officeart/2008/layout/VerticalCurvedList"/>
    <dgm:cxn modelId="{83E2BA6E-6D69-40B3-B358-C8EC12DC1CF1}" type="presParOf" srcId="{CDEAC931-5C6F-48C3-A1C4-D61F6A0D86A8}" destId="{76EA853E-0189-4737-8789-7DC19BB0A230}" srcOrd="0" destOrd="0" presId="urn:microsoft.com/office/officeart/2008/layout/VerticalCurvedList"/>
    <dgm:cxn modelId="{40646271-75CE-4387-85AE-E6E1E30C189C}" type="presParOf" srcId="{539C9EED-DF8B-4C3C-B2F5-A4A476CB15E2}" destId="{5F6F7618-9211-423F-A083-265B3F715921}" srcOrd="3" destOrd="0" presId="urn:microsoft.com/office/officeart/2008/layout/VerticalCurvedList"/>
    <dgm:cxn modelId="{4F3F2C69-CF95-45CF-B775-5B7BB36A8727}" type="presParOf" srcId="{539C9EED-DF8B-4C3C-B2F5-A4A476CB15E2}" destId="{80D75F70-9DEE-4C8B-86D7-DFEFA59262F7}" srcOrd="4" destOrd="0" presId="urn:microsoft.com/office/officeart/2008/layout/VerticalCurvedList"/>
    <dgm:cxn modelId="{B3EEA861-12AE-4EDE-846E-08788B056316}" type="presParOf" srcId="{80D75F70-9DEE-4C8B-86D7-DFEFA59262F7}" destId="{A656BB8C-0455-4F01-A63C-39912BD90315}" srcOrd="0" destOrd="0" presId="urn:microsoft.com/office/officeart/2008/layout/VerticalCurvedList"/>
    <dgm:cxn modelId="{72A279D9-A49B-46F2-B49A-9A2683F3C15A}" type="presParOf" srcId="{539C9EED-DF8B-4C3C-B2F5-A4A476CB15E2}" destId="{D3467888-06FF-4C41-873B-9455930E412C}" srcOrd="5" destOrd="0" presId="urn:microsoft.com/office/officeart/2008/layout/VerticalCurvedList"/>
    <dgm:cxn modelId="{DC445C06-411A-483E-9073-A3009EAF9D7F}" type="presParOf" srcId="{539C9EED-DF8B-4C3C-B2F5-A4A476CB15E2}" destId="{EA8EF639-725A-4504-938C-F78D41428178}" srcOrd="6" destOrd="0" presId="urn:microsoft.com/office/officeart/2008/layout/VerticalCurvedList"/>
    <dgm:cxn modelId="{57D13031-41C3-4FEE-9CE6-81402F10E1C7}" type="presParOf" srcId="{EA8EF639-725A-4504-938C-F78D41428178}" destId="{AA39E967-DAEF-4ED8-AEF8-BE2F0D25500E}" srcOrd="0" destOrd="0" presId="urn:microsoft.com/office/officeart/2008/layout/VerticalCurvedList"/>
    <dgm:cxn modelId="{F8BD239F-B146-4C6B-97A1-9E32542C2912}" type="presParOf" srcId="{539C9EED-DF8B-4C3C-B2F5-A4A476CB15E2}" destId="{EF3FCBC3-D7C4-4537-A1B6-8CB15E2C767D}" srcOrd="7" destOrd="0" presId="urn:microsoft.com/office/officeart/2008/layout/VerticalCurvedList"/>
    <dgm:cxn modelId="{30754E09-D6CA-47AE-B3BE-C50ACD34EDDC}" type="presParOf" srcId="{539C9EED-DF8B-4C3C-B2F5-A4A476CB15E2}" destId="{B7985AF0-80CE-4524-80E5-F11276D5149F}" srcOrd="8" destOrd="0" presId="urn:microsoft.com/office/officeart/2008/layout/VerticalCurvedList"/>
    <dgm:cxn modelId="{33152F56-1F32-410D-9AD0-14A8A0AEC985}" type="presParOf" srcId="{B7985AF0-80CE-4524-80E5-F11276D5149F}" destId="{332044FB-D17A-446B-A1EC-A8BFF0A7E34D}" srcOrd="0" destOrd="0" presId="urn:microsoft.com/office/officeart/2008/layout/VerticalCurvedList"/>
    <dgm:cxn modelId="{49BB2C1E-651D-489B-90C9-5185BBFBCE57}" type="presParOf" srcId="{539C9EED-DF8B-4C3C-B2F5-A4A476CB15E2}" destId="{65571D23-88AE-4ECA-96E2-4AA37372C44B}" srcOrd="9" destOrd="0" presId="urn:microsoft.com/office/officeart/2008/layout/VerticalCurvedList"/>
    <dgm:cxn modelId="{17BD4A2A-7B55-4491-A30A-459A62186271}" type="presParOf" srcId="{539C9EED-DF8B-4C3C-B2F5-A4A476CB15E2}" destId="{25B7228B-DE53-4854-A875-F8240890AC5B}" srcOrd="10" destOrd="0" presId="urn:microsoft.com/office/officeart/2008/layout/VerticalCurvedList"/>
    <dgm:cxn modelId="{EC98E702-FF7C-4346-B570-F53B6EDAA2BD}" type="presParOf" srcId="{25B7228B-DE53-4854-A875-F8240890AC5B}" destId="{5454D2D5-6934-4362-B0D9-64E41C9C0664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1D0EB-8EC7-444A-A4E0-4CFF31D9A3D6}">
      <dsp:nvSpPr>
        <dsp:cNvPr id="0" name=""/>
        <dsp:cNvSpPr/>
      </dsp:nvSpPr>
      <dsp:spPr>
        <a:xfrm>
          <a:off x="268229" y="0"/>
          <a:ext cx="5544616" cy="5544616"/>
        </a:xfrm>
        <a:prstGeom prst="triangl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C6A2EF-71A5-488E-A3EC-905C8AE1494A}">
      <dsp:nvSpPr>
        <dsp:cNvPr id="0" name=""/>
        <dsp:cNvSpPr/>
      </dsp:nvSpPr>
      <dsp:spPr>
        <a:xfrm>
          <a:off x="3040537" y="555003"/>
          <a:ext cx="3604000" cy="788375"/>
        </a:xfrm>
        <a:prstGeom prst="roundRect">
          <a:avLst/>
        </a:prstGeom>
        <a:solidFill>
          <a:schemeClr val="bg1">
            <a:lumMod val="95000"/>
            <a:alpha val="9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75000"/>
                </a:schemeClr>
              </a:solidFill>
            </a:rPr>
            <a:t>Строительство, ремонт и обслуживание дорог</a:t>
          </a:r>
          <a:endParaRPr lang="ru-RU" sz="2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079022" y="593488"/>
        <a:ext cx="3527030" cy="711405"/>
      </dsp:txXfrm>
    </dsp:sp>
    <dsp:sp modelId="{39B3CA42-F5DC-4B0F-8C8E-B66FC74BD324}">
      <dsp:nvSpPr>
        <dsp:cNvPr id="0" name=""/>
        <dsp:cNvSpPr/>
      </dsp:nvSpPr>
      <dsp:spPr>
        <a:xfrm>
          <a:off x="3040537" y="1441925"/>
          <a:ext cx="3604000" cy="788375"/>
        </a:xfrm>
        <a:prstGeom prst="round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75000"/>
                </a:schemeClr>
              </a:solidFill>
            </a:rPr>
            <a:t>Строительство и ремонт зданий и сооружений</a:t>
          </a:r>
          <a:endParaRPr lang="ru-RU" sz="2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079022" y="1480410"/>
        <a:ext cx="3527030" cy="711405"/>
      </dsp:txXfrm>
    </dsp:sp>
    <dsp:sp modelId="{032D3710-3439-44C7-94D0-0C1624DF4AAA}">
      <dsp:nvSpPr>
        <dsp:cNvPr id="0" name=""/>
        <dsp:cNvSpPr/>
      </dsp:nvSpPr>
      <dsp:spPr>
        <a:xfrm>
          <a:off x="3040537" y="2328847"/>
          <a:ext cx="3604000" cy="788375"/>
        </a:xfrm>
        <a:prstGeom prst="round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75000"/>
                </a:schemeClr>
              </a:solidFill>
            </a:rPr>
            <a:t>Лекарственные препараты</a:t>
          </a:r>
          <a:endParaRPr lang="ru-RU" sz="2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079022" y="2367332"/>
        <a:ext cx="3527030" cy="711405"/>
      </dsp:txXfrm>
    </dsp:sp>
    <dsp:sp modelId="{7EB238EA-777A-41A8-B75C-32D166154F21}">
      <dsp:nvSpPr>
        <dsp:cNvPr id="0" name=""/>
        <dsp:cNvSpPr/>
      </dsp:nvSpPr>
      <dsp:spPr>
        <a:xfrm>
          <a:off x="3040537" y="3215768"/>
          <a:ext cx="3604000" cy="788375"/>
        </a:xfrm>
        <a:prstGeom prst="round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75000"/>
                </a:schemeClr>
              </a:solidFill>
            </a:rPr>
            <a:t>Медицинские изделия и оборудование</a:t>
          </a:r>
          <a:endParaRPr lang="ru-RU" sz="2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079022" y="3254253"/>
        <a:ext cx="3527030" cy="711405"/>
      </dsp:txXfrm>
    </dsp:sp>
    <dsp:sp modelId="{89455822-804F-42F0-BC8E-04FDA3852E2A}">
      <dsp:nvSpPr>
        <dsp:cNvPr id="0" name=""/>
        <dsp:cNvSpPr/>
      </dsp:nvSpPr>
      <dsp:spPr>
        <a:xfrm>
          <a:off x="3040537" y="4102690"/>
          <a:ext cx="3604000" cy="788375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75000"/>
                </a:schemeClr>
              </a:solidFill>
            </a:rPr>
            <a:t>Продукты питания</a:t>
          </a:r>
          <a:endParaRPr lang="ru-RU" sz="2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079022" y="4141175"/>
        <a:ext cx="3527030" cy="7114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7E7E4-89CB-48A3-A4EB-B1604383A8C6}">
      <dsp:nvSpPr>
        <dsp:cNvPr id="0" name=""/>
        <dsp:cNvSpPr/>
      </dsp:nvSpPr>
      <dsp:spPr>
        <a:xfrm>
          <a:off x="0" y="10148"/>
          <a:ext cx="1080120" cy="865800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5,5</a:t>
          </a:r>
          <a:endParaRPr lang="ru-RU" sz="3600" b="1" kern="1200" dirty="0"/>
        </a:p>
      </dsp:txBody>
      <dsp:txXfrm>
        <a:off x="42265" y="52413"/>
        <a:ext cx="995590" cy="781270"/>
      </dsp:txXfrm>
    </dsp:sp>
    <dsp:sp modelId="{192E0BBF-5D1F-4CE6-9548-01DD6A5B9EC5}">
      <dsp:nvSpPr>
        <dsp:cNvPr id="0" name=""/>
        <dsp:cNvSpPr/>
      </dsp:nvSpPr>
      <dsp:spPr>
        <a:xfrm>
          <a:off x="0" y="904748"/>
          <a:ext cx="1080120" cy="8658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4,1</a:t>
          </a:r>
          <a:endParaRPr lang="ru-RU" sz="3600" b="1" kern="1200" dirty="0"/>
        </a:p>
      </dsp:txBody>
      <dsp:txXfrm>
        <a:off x="42265" y="947013"/>
        <a:ext cx="995590" cy="781270"/>
      </dsp:txXfrm>
    </dsp:sp>
    <dsp:sp modelId="{987A7F42-973D-42EF-9001-E0762147896B}">
      <dsp:nvSpPr>
        <dsp:cNvPr id="0" name=""/>
        <dsp:cNvSpPr/>
      </dsp:nvSpPr>
      <dsp:spPr>
        <a:xfrm>
          <a:off x="0" y="1799348"/>
          <a:ext cx="1080120" cy="86580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2,3</a:t>
          </a:r>
          <a:endParaRPr lang="ru-RU" sz="3600" b="1" kern="1200" dirty="0"/>
        </a:p>
      </dsp:txBody>
      <dsp:txXfrm>
        <a:off x="42265" y="1841613"/>
        <a:ext cx="995590" cy="781270"/>
      </dsp:txXfrm>
    </dsp:sp>
    <dsp:sp modelId="{A15DC62E-096E-4923-887C-8648CE446463}">
      <dsp:nvSpPr>
        <dsp:cNvPr id="0" name=""/>
        <dsp:cNvSpPr/>
      </dsp:nvSpPr>
      <dsp:spPr>
        <a:xfrm>
          <a:off x="0" y="2693948"/>
          <a:ext cx="1080120" cy="865800"/>
        </a:xfrm>
        <a:prstGeom prst="round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2,1</a:t>
          </a:r>
          <a:endParaRPr lang="ru-RU" sz="3600" b="1" kern="1200" dirty="0"/>
        </a:p>
      </dsp:txBody>
      <dsp:txXfrm>
        <a:off x="42265" y="2736213"/>
        <a:ext cx="995590" cy="781270"/>
      </dsp:txXfrm>
    </dsp:sp>
    <dsp:sp modelId="{95FD06A0-EDD9-4140-9942-49AD5D4D717E}">
      <dsp:nvSpPr>
        <dsp:cNvPr id="0" name=""/>
        <dsp:cNvSpPr/>
      </dsp:nvSpPr>
      <dsp:spPr>
        <a:xfrm>
          <a:off x="0" y="3588548"/>
          <a:ext cx="1080120" cy="865800"/>
        </a:xfrm>
        <a:prstGeom prst="roundRect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1,9</a:t>
          </a:r>
          <a:endParaRPr lang="ru-RU" sz="3600" b="1" kern="1200" dirty="0"/>
        </a:p>
      </dsp:txBody>
      <dsp:txXfrm>
        <a:off x="42265" y="3630813"/>
        <a:ext cx="995590" cy="7812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596CA-AAD8-4011-9D82-2F1A67952BE8}">
      <dsp:nvSpPr>
        <dsp:cNvPr id="0" name=""/>
        <dsp:cNvSpPr/>
      </dsp:nvSpPr>
      <dsp:spPr>
        <a:xfrm>
          <a:off x="-6569314" y="-1004657"/>
          <a:ext cx="7818948" cy="7818948"/>
        </a:xfrm>
        <a:prstGeom prst="blockArc">
          <a:avLst>
            <a:gd name="adj1" fmla="val 18900000"/>
            <a:gd name="adj2" fmla="val 2700000"/>
            <a:gd name="adj3" fmla="val 276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937DB-4DAC-42D7-9255-09C1CC6386F9}">
      <dsp:nvSpPr>
        <dsp:cNvPr id="0" name=""/>
        <dsp:cNvSpPr/>
      </dsp:nvSpPr>
      <dsp:spPr>
        <a:xfrm>
          <a:off x="545845" y="362985"/>
          <a:ext cx="8407893" cy="726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609" tIns="71120" rIns="71120" bIns="711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kern="1200" dirty="0" smtClean="0"/>
            <a:t>Министерство здравоохранения</a:t>
          </a:r>
        </a:p>
      </dsp:txBody>
      <dsp:txXfrm>
        <a:off x="545845" y="362985"/>
        <a:ext cx="8407893" cy="726436"/>
      </dsp:txXfrm>
    </dsp:sp>
    <dsp:sp modelId="{76EA853E-0189-4737-8789-7DC19BB0A230}">
      <dsp:nvSpPr>
        <dsp:cNvPr id="0" name=""/>
        <dsp:cNvSpPr/>
      </dsp:nvSpPr>
      <dsp:spPr>
        <a:xfrm>
          <a:off x="91822" y="272181"/>
          <a:ext cx="908045" cy="908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6F7618-9211-423F-A083-265B3F715921}">
      <dsp:nvSpPr>
        <dsp:cNvPr id="0" name=""/>
        <dsp:cNvSpPr/>
      </dsp:nvSpPr>
      <dsp:spPr>
        <a:xfrm>
          <a:off x="1066388" y="1369035"/>
          <a:ext cx="7887350" cy="8929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6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Министерство транспорта и дорожного хозяйства</a:t>
          </a:r>
          <a:endParaRPr lang="ru-RU" sz="2800" b="1" kern="1200" dirty="0"/>
        </a:p>
      </dsp:txBody>
      <dsp:txXfrm>
        <a:off x="1066388" y="1369035"/>
        <a:ext cx="7887350" cy="892950"/>
      </dsp:txXfrm>
    </dsp:sp>
    <dsp:sp modelId="{A656BB8C-0455-4F01-A63C-39912BD90315}">
      <dsp:nvSpPr>
        <dsp:cNvPr id="0" name=""/>
        <dsp:cNvSpPr/>
      </dsp:nvSpPr>
      <dsp:spPr>
        <a:xfrm>
          <a:off x="612365" y="1361487"/>
          <a:ext cx="908045" cy="908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467888-06FF-4C41-873B-9455930E412C}">
      <dsp:nvSpPr>
        <dsp:cNvPr id="0" name=""/>
        <dsp:cNvSpPr/>
      </dsp:nvSpPr>
      <dsp:spPr>
        <a:xfrm>
          <a:off x="1226153" y="2453136"/>
          <a:ext cx="7727585" cy="903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6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Министерство строительства и жилищно-коммунального хозяйства</a:t>
          </a:r>
          <a:endParaRPr lang="ru-RU" sz="2800" b="1" kern="1200" dirty="0"/>
        </a:p>
      </dsp:txBody>
      <dsp:txXfrm>
        <a:off x="1226153" y="2453136"/>
        <a:ext cx="7727585" cy="903360"/>
      </dsp:txXfrm>
    </dsp:sp>
    <dsp:sp modelId="{AA39E967-DAEF-4ED8-AEF8-BE2F0D25500E}">
      <dsp:nvSpPr>
        <dsp:cNvPr id="0" name=""/>
        <dsp:cNvSpPr/>
      </dsp:nvSpPr>
      <dsp:spPr>
        <a:xfrm>
          <a:off x="772130" y="2450794"/>
          <a:ext cx="908045" cy="908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FCBC3-D7C4-4537-A1B6-8CB15E2C767D}">
      <dsp:nvSpPr>
        <dsp:cNvPr id="0" name=""/>
        <dsp:cNvSpPr/>
      </dsp:nvSpPr>
      <dsp:spPr>
        <a:xfrm>
          <a:off x="1066388" y="3630905"/>
          <a:ext cx="7887350" cy="726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6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Министерство образования и науки </a:t>
          </a:r>
          <a:endParaRPr lang="ru-RU" sz="2800" b="1" kern="1200" dirty="0"/>
        </a:p>
      </dsp:txBody>
      <dsp:txXfrm>
        <a:off x="1066388" y="3630905"/>
        <a:ext cx="7887350" cy="726436"/>
      </dsp:txXfrm>
    </dsp:sp>
    <dsp:sp modelId="{332044FB-D17A-446B-A1EC-A8BFF0A7E34D}">
      <dsp:nvSpPr>
        <dsp:cNvPr id="0" name=""/>
        <dsp:cNvSpPr/>
      </dsp:nvSpPr>
      <dsp:spPr>
        <a:xfrm>
          <a:off x="612365" y="3540100"/>
          <a:ext cx="908045" cy="908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71D23-88AE-4ECA-96E2-4AA37372C44B}">
      <dsp:nvSpPr>
        <dsp:cNvPr id="0" name=""/>
        <dsp:cNvSpPr/>
      </dsp:nvSpPr>
      <dsp:spPr>
        <a:xfrm>
          <a:off x="545845" y="4720211"/>
          <a:ext cx="8407893" cy="726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60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Министерство по физической культуре и спорту</a:t>
          </a:r>
          <a:endParaRPr lang="ru-RU" sz="2800" b="1" kern="1200" dirty="0"/>
        </a:p>
      </dsp:txBody>
      <dsp:txXfrm>
        <a:off x="545845" y="4720211"/>
        <a:ext cx="8407893" cy="726436"/>
      </dsp:txXfrm>
    </dsp:sp>
    <dsp:sp modelId="{5454D2D5-6934-4362-B0D9-64E41C9C0664}">
      <dsp:nvSpPr>
        <dsp:cNvPr id="0" name=""/>
        <dsp:cNvSpPr/>
      </dsp:nvSpPr>
      <dsp:spPr>
        <a:xfrm>
          <a:off x="91822" y="4629406"/>
          <a:ext cx="908045" cy="908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0.35088</cdr:x>
      <cdr:y>0.11391</cdr:y>
    </cdr:from>
    <cdr:to>
      <cdr:x>0.57729</cdr:x>
      <cdr:y>0.29733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40160" y="576063"/>
          <a:ext cx="929311" cy="927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4400" b="1" dirty="0" smtClean="0">
              <a:solidFill>
                <a:srgbClr val="FF0000"/>
              </a:solidFill>
            </a:rPr>
            <a:t>26,2</a:t>
          </a:r>
          <a:endParaRPr lang="ru-RU" sz="4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0.55</cdr:x>
      <cdr:y>0.38272</cdr:y>
    </cdr:from>
    <cdr:to>
      <cdr:x>0.76164</cdr:x>
      <cdr:y>0.53949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76264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13,2</a:t>
          </a:r>
          <a:endParaRPr lang="ru-RU" sz="4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0.34365</cdr:x>
      <cdr:y>0.11391</cdr:y>
    </cdr:from>
    <cdr:to>
      <cdr:x>0.57006</cdr:x>
      <cdr:y>0.29733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37347" y="576063"/>
          <a:ext cx="947007" cy="927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4400" b="1" dirty="0" smtClean="0">
              <a:solidFill>
                <a:srgbClr val="FF0000"/>
              </a:solidFill>
            </a:rPr>
            <a:t>19,7</a:t>
          </a:r>
          <a:endParaRPr lang="ru-RU" sz="44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0.11818</cdr:x>
      <cdr:y>0.08929</cdr:y>
    </cdr:from>
    <cdr:to>
      <cdr:x>0.23362</cdr:x>
      <cdr:y>0.31605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3600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0.02727</cdr:x>
      <cdr:y>0.07143</cdr:y>
    </cdr:from>
    <cdr:to>
      <cdr:x>0.14271</cdr:x>
      <cdr:y>0.29819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6024" y="2880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0.52593</cdr:x>
      <cdr:y>0.1746</cdr:y>
    </cdr:from>
    <cdr:to>
      <cdr:x>0.89115</cdr:x>
      <cdr:y>0.46691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752528" y="792088"/>
          <a:ext cx="3300309" cy="1326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kern="1200" dirty="0" smtClean="0">
              <a:solidFill>
                <a:srgbClr val="FF0000"/>
              </a:solidFill>
            </a:rPr>
            <a:t>Общий объем экономии </a:t>
          </a:r>
        </a:p>
        <a:p xmlns:a="http://schemas.openxmlformats.org/drawingml/2006/main">
          <a:pPr algn="ctr"/>
          <a:r>
            <a:rPr lang="ru-RU" sz="5400" b="1" kern="1200" dirty="0" smtClean="0">
              <a:solidFill>
                <a:srgbClr val="FF0000"/>
              </a:solidFill>
            </a:rPr>
            <a:t>795,4 </a:t>
          </a:r>
          <a:r>
            <a:rPr lang="ru-RU" sz="2800" b="1" kern="1200" dirty="0" smtClean="0">
              <a:solidFill>
                <a:srgbClr val="FF0000"/>
              </a:solidFill>
            </a:rPr>
            <a:t>млн рублей</a:t>
          </a:r>
          <a:endParaRPr lang="ru-RU" sz="2800" b="1" kern="1200" dirty="0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0.03333</cdr:x>
      <cdr:y>0.23529</cdr:y>
    </cdr:from>
    <cdr:to>
      <cdr:x>0.13915</cdr:x>
      <cdr:y>0.60878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" y="5760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0.41598</cdr:x>
      <cdr:y>0.39768</cdr:y>
    </cdr:from>
    <cdr:to>
      <cdr:x>0.52006</cdr:x>
      <cdr:y>0.49267</cdr:y>
    </cdr:to>
    <cdr:sp macro="" textlink="">
      <cdr:nvSpPr>
        <cdr:cNvPr id="2" name="TextBox 1"/>
        <cdr:cNvSpPr txBox="1"/>
      </cdr:nvSpPr>
      <cdr:spPr>
        <a:xfrm xmlns:a="http://schemas.openxmlformats.org/drawingml/2006/main" rot="19889415">
          <a:off x="3654340" y="1918615"/>
          <a:ext cx="914340" cy="4583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solidFill>
                <a:srgbClr val="FF0000"/>
              </a:solidFill>
            </a:rPr>
            <a:t>Рост 45 %</a:t>
          </a:r>
          <a:endParaRPr lang="ru-RU" sz="2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0.63115</cdr:x>
      <cdr:y>0.61463</cdr:y>
    </cdr:from>
    <cdr:to>
      <cdr:x>0.73523</cdr:x>
      <cdr:y>0.78624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44616" y="327513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400" b="1" dirty="0"/>
        </a:p>
      </cdr:txBody>
    </cdr:sp>
  </cdr:relSizeAnchor>
  <cdr:relSizeAnchor xmlns:cdr="http://schemas.openxmlformats.org/drawingml/2006/chartDrawing">
    <cdr:from>
      <cdr:x>0.69672</cdr:x>
      <cdr:y>0.61771</cdr:y>
    </cdr:from>
    <cdr:to>
      <cdr:x>0.80081</cdr:x>
      <cdr:y>0.78932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120680" y="3291550"/>
          <a:ext cx="914428" cy="914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3,9 %</a:t>
          </a:r>
          <a:endParaRPr lang="ru-RU" sz="3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</cdr:x>
      <cdr:y>0.02985</cdr:y>
    </cdr:from>
    <cdr:to>
      <cdr:x>0.10409</cdr:x>
      <cdr:y>0.21938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0.02985</cdr:y>
    </cdr:from>
    <cdr:to>
      <cdr:x>0.10409</cdr:x>
      <cdr:y>0.21938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0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tx2"/>
              </a:solidFill>
            </a:rPr>
            <a:t>млн руб.</a:t>
          </a:r>
          <a:endParaRPr lang="ru-RU" sz="1400" dirty="0">
            <a:solidFill>
              <a:schemeClr val="tx2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0.14286</cdr:x>
      <cdr:y>0.81094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4941999"/>
          <a:ext cx="3024336" cy="1152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3600" b="1" dirty="0">
            <a:solidFill>
              <a:schemeClr val="tx2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0.88451</cdr:x>
      <cdr:y>0.03876</cdr:y>
    </cdr:from>
    <cdr:to>
      <cdr:x>0.88451</cdr:x>
      <cdr:y>0.73175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7992888" y="124852"/>
          <a:ext cx="0" cy="2232248"/>
        </a:xfrm>
        <a:prstGeom xmlns:a="http://schemas.openxmlformats.org/drawingml/2006/main" prst="line">
          <a:avLst/>
        </a:prstGeom>
        <a:ln xmlns:a="http://schemas.openxmlformats.org/drawingml/2006/main" w="889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0.85437</cdr:x>
      <cdr:y>0.18493</cdr:y>
    </cdr:from>
    <cdr:to>
      <cdr:x>0.93312</cdr:x>
      <cdr:y>0.27958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7812360" y="1125575"/>
          <a:ext cx="72008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3600" b="1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0.09051</cdr:x>
      <cdr:y>0.21105</cdr:y>
    </cdr:from>
    <cdr:to>
      <cdr:x>0.19051</cdr:x>
      <cdr:y>0.36753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27584" y="1421167"/>
          <a:ext cx="914400" cy="1053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dirty="0" err="1" smtClean="0">
              <a:solidFill>
                <a:schemeClr val="tx2">
                  <a:lumMod val="75000"/>
                </a:schemeClr>
              </a:solidFill>
            </a:rPr>
            <a:t>Росэлторг</a:t>
          </a:r>
          <a:r>
            <a:rPr lang="ru-RU" sz="2800" b="1" dirty="0" smtClean="0">
              <a:solidFill>
                <a:schemeClr val="tx2">
                  <a:lumMod val="75000"/>
                </a:schemeClr>
              </a:solidFill>
            </a:rPr>
            <a:t/>
          </a:r>
          <a:br>
            <a:rPr lang="ru-RU" sz="2800" b="1" dirty="0" smtClean="0">
              <a:solidFill>
                <a:schemeClr val="tx2">
                  <a:lumMod val="75000"/>
                </a:schemeClr>
              </a:solidFill>
            </a:rPr>
          </a:br>
          <a:r>
            <a:rPr lang="ru-RU" sz="2800" b="1" dirty="0" smtClean="0">
              <a:solidFill>
                <a:schemeClr val="tx2">
                  <a:lumMod val="75000"/>
                </a:schemeClr>
              </a:solidFill>
            </a:rPr>
            <a:t>(ЕЭТП)</a:t>
          </a:r>
          <a:endParaRPr lang="ru-RU" sz="2800" b="1" dirty="0">
            <a:solidFill>
              <a:schemeClr val="tx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0.57087</cdr:x>
      <cdr:y>0.94767</cdr:y>
    </cdr:from>
    <cdr:to>
      <cdr:x>0.67087</cdr:x>
      <cdr:y>0.99905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220072" y="6381328"/>
          <a:ext cx="914400" cy="345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Единая информационная система</a:t>
          </a:r>
          <a:endParaRPr lang="ru-RU" sz="1400" b="1" dirty="0">
            <a:solidFill>
              <a:schemeClr val="tx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0.12206</cdr:x>
      <cdr:y>0.81934</cdr:y>
    </cdr:from>
    <cdr:to>
      <cdr:x>0.22206</cdr:x>
      <cdr:y>0.96906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116092" y="5517232"/>
          <a:ext cx="914400" cy="1008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dirty="0" err="1" smtClean="0">
              <a:solidFill>
                <a:schemeClr val="tx2">
                  <a:lumMod val="75000"/>
                </a:schemeClr>
              </a:solidFill>
            </a:rPr>
            <a:t>ЗаказРФ</a:t>
          </a:r>
          <a:r>
            <a:rPr lang="ru-RU" sz="2800" b="1" dirty="0" smtClean="0">
              <a:solidFill>
                <a:schemeClr val="tx2">
                  <a:lumMod val="75000"/>
                </a:schemeClr>
              </a:solidFill>
            </a:rPr>
            <a:t/>
          </a:r>
          <a:br>
            <a:rPr lang="ru-RU" sz="2800" b="1" dirty="0" smtClean="0">
              <a:solidFill>
                <a:schemeClr val="tx2">
                  <a:lumMod val="75000"/>
                </a:schemeClr>
              </a:solidFill>
            </a:rPr>
          </a:br>
          <a:r>
            <a:rPr lang="ru-RU" sz="2800" b="1" dirty="0" smtClean="0">
              <a:solidFill>
                <a:schemeClr val="tx2">
                  <a:lumMod val="75000"/>
                </a:schemeClr>
              </a:solidFill>
            </a:rPr>
            <a:t>(АГЗ РТ)</a:t>
          </a:r>
          <a:endParaRPr lang="ru-RU" sz="2800" b="1" dirty="0">
            <a:solidFill>
              <a:schemeClr val="tx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0.08423</cdr:x>
      <cdr:y>0.47563</cdr:y>
    </cdr:from>
    <cdr:to>
      <cdr:x>0.15146</cdr:x>
      <cdr:y>0.552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70158" y="3202742"/>
          <a:ext cx="614833" cy="514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200" b="1" dirty="0" smtClean="0">
              <a:solidFill>
                <a:schemeClr val="tx2">
                  <a:lumMod val="75000"/>
                </a:schemeClr>
              </a:solidFill>
            </a:rPr>
            <a:t>НЭП</a:t>
          </a:r>
          <a:endParaRPr lang="ru-RU" sz="2200" b="1" dirty="0">
            <a:solidFill>
              <a:schemeClr val="tx2">
                <a:lumMod val="7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83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76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926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411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084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457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798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06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915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500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15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3610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0084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496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2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85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26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21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92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79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913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100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03C6A-9C46-4EE3-86D9-3D1209453630}" type="datetimeFigureOut">
              <a:rPr lang="ru-RU" smtClean="0"/>
              <a:t>30.01.2019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3A22-909B-4E9D-8BE9-2017F1EB98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34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28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zakupki.gov.ru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5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658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1520" y="404664"/>
            <a:ext cx="4320480" cy="25922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ЗАСЕДАНИЕ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ПРАВИТЕЛЬСТВА РЕСПУБЛИКИ ДАГЕСТАН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ОБ ИТОГАХ ЗАКУПОЧНОЙ ДЕЯТЕЛЬНОСТИ В РЕСПУБЛИКЕ ДАГЕСТАН В 2018 ГОДУ </a:t>
            </a:r>
          </a:p>
          <a:p>
            <a:r>
              <a:rPr lang="ru-RU" sz="2200" b="1" dirty="0" smtClean="0">
                <a:solidFill>
                  <a:srgbClr val="FF0000"/>
                </a:solidFill>
              </a:rPr>
              <a:t>И ЗАДАЧАХ НА 2019 ГОД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212976"/>
            <a:ext cx="4320480" cy="72008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КОМИТЕТ ПО ГОСУДАРСТВЕННЫМ ЗАКУПКАМ РЕСПУБЛИКИ ДАГЕСТАН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8452" y="6166684"/>
            <a:ext cx="188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30 января 2019 г.</a:t>
            </a:r>
            <a:endParaRPr lang="ru-RU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597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7459" y="44624"/>
            <a:ext cx="84864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Объемы закупок органов исполнительной власти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(с учетом </a:t>
            </a: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подведомственных учреждений)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31541674"/>
              </p:ext>
            </p:extLst>
          </p:nvPr>
        </p:nvGraphicFramePr>
        <p:xfrm>
          <a:off x="107504" y="1003742"/>
          <a:ext cx="9036496" cy="5809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805867" y="3562508"/>
            <a:ext cx="2317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млрд. рублей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1781" y="1340768"/>
            <a:ext cx="8691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</a:rPr>
              <a:t>8,4</a:t>
            </a:r>
            <a:endParaRPr lang="ru-RU" sz="4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2492896"/>
            <a:ext cx="8370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4,4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5901" y="3593586"/>
            <a:ext cx="771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2,9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575" y="4653136"/>
            <a:ext cx="771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1,3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2734" y="5805264"/>
            <a:ext cx="7072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0,5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99296" y="6519446"/>
            <a:ext cx="4575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4F81BD">
                    <a:lumMod val="75000"/>
                  </a:srgbClr>
                </a:solidFill>
              </a:rPr>
              <a:t>(без учета закупок у единственного поставщика)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33525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76056" y="11663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«БИРЖЕВАЯ ПЛОЩАДКА»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://bp-dag.zakazrf.ru/Content/Birja/img/slider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" y="610119"/>
            <a:ext cx="9144000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370445" y="2348880"/>
            <a:ext cx="37620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В целях повышения прозрачности и конкурентности закупок малого объема с ценой контракта до 100 тысяч рублей в </a:t>
            </a:r>
            <a:r>
              <a:rPr lang="ru-RU" b="1" dirty="0" smtClean="0">
                <a:solidFill>
                  <a:schemeClr val="tx2"/>
                </a:solidFill>
              </a:rPr>
              <a:t>6 муниципальных </a:t>
            </a:r>
            <a:r>
              <a:rPr lang="ru-RU" b="1" dirty="0">
                <a:solidFill>
                  <a:schemeClr val="tx2"/>
                </a:solidFill>
              </a:rPr>
              <a:t>образованиях </a:t>
            </a:r>
            <a:r>
              <a:rPr lang="ru-RU" b="1" dirty="0" smtClean="0">
                <a:solidFill>
                  <a:schemeClr val="tx2"/>
                </a:solidFill>
              </a:rPr>
              <a:t>в </a:t>
            </a:r>
            <a:r>
              <a:rPr lang="ru-RU" b="1" dirty="0">
                <a:solidFill>
                  <a:schemeClr val="tx2"/>
                </a:solidFill>
              </a:rPr>
              <a:t>тестовом режиме внедрен электронный информационный ресурс «Биржевая площадка Республики Дагестан». </a:t>
            </a:r>
            <a:endParaRPr lang="ru-RU" b="1" dirty="0" smtClean="0">
              <a:solidFill>
                <a:schemeClr val="tx2"/>
              </a:solidFill>
            </a:endParaRPr>
          </a:p>
          <a:p>
            <a:endParaRPr lang="ru-RU" b="1" dirty="0">
              <a:solidFill>
                <a:schemeClr val="tx2"/>
              </a:solidFill>
            </a:endParaRPr>
          </a:p>
          <a:p>
            <a:r>
              <a:rPr lang="ru-RU" b="1" dirty="0">
                <a:solidFill>
                  <a:schemeClr val="tx2"/>
                </a:solidFill>
              </a:rPr>
              <a:t>С 2019 года планируется обязательное использование данного ресурса всеми государственными заказчиками Республики Дагестан. </a:t>
            </a:r>
          </a:p>
        </p:txBody>
      </p:sp>
      <p:sp>
        <p:nvSpPr>
          <p:cNvPr id="12" name="Овал 11"/>
          <p:cNvSpPr/>
          <p:nvPr/>
        </p:nvSpPr>
        <p:spPr>
          <a:xfrm>
            <a:off x="159438" y="2420888"/>
            <a:ext cx="3332442" cy="3362446"/>
          </a:xfrm>
          <a:prstGeom prst="ellipse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8 630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контрактов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043608" y="3933056"/>
            <a:ext cx="2808312" cy="28531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34,8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млн рублей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699792" y="3587090"/>
            <a:ext cx="1944216" cy="197377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3,7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млн рублей экономии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635896" y="2852936"/>
            <a:ext cx="1296144" cy="134622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9,6 %</a:t>
            </a:r>
          </a:p>
          <a:p>
            <a:pPr algn="ctr"/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экономии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1285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47404704"/>
              </p:ext>
            </p:extLst>
          </p:nvPr>
        </p:nvGraphicFramePr>
        <p:xfrm>
          <a:off x="0" y="0"/>
          <a:ext cx="9144000" cy="6733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181365" y="1686406"/>
            <a:ext cx="19484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РТС-Тендер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797152"/>
            <a:ext cx="2030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Сбербанк АСТ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4161484"/>
            <a:ext cx="815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РАД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5406" y="3717032"/>
            <a:ext cx="12403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ТЭК-Торг</a:t>
            </a:r>
            <a:endParaRPr lang="ru-RU" sz="2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562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712968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 Комитет поступило около 9 тысяч заявок заказчиков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на проведение закупок, </a:t>
            </a:r>
            <a:r>
              <a:rPr lang="ru-RU" sz="2400" b="1" dirty="0">
                <a:solidFill>
                  <a:srgbClr val="FF0000"/>
                </a:solidFill>
              </a:rPr>
              <a:t>из них </a:t>
            </a:r>
            <a:r>
              <a:rPr lang="ru-RU" sz="2400" b="1" dirty="0" smtClean="0">
                <a:solidFill>
                  <a:srgbClr val="FF0000"/>
                </a:solidFill>
              </a:rPr>
              <a:t>4 тысячи возвращены на доработку в связи с выявленными нарушениями и ошибками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2132856"/>
            <a:ext cx="8712968" cy="4154984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F497D">
                    <a:lumMod val="50000"/>
                  </a:srgbClr>
                </a:solidFill>
              </a:rPr>
              <a:t>Жалобы, признанные </a:t>
            </a:r>
            <a:r>
              <a:rPr lang="ru-RU" sz="2400" b="1" dirty="0">
                <a:solidFill>
                  <a:srgbClr val="1F497D">
                    <a:lumMod val="50000"/>
                  </a:srgbClr>
                </a:solidFill>
              </a:rPr>
              <a:t>обоснованными </a:t>
            </a:r>
            <a:r>
              <a:rPr lang="ru-RU" sz="2400" b="1" dirty="0" smtClean="0">
                <a:solidFill>
                  <a:srgbClr val="1F497D">
                    <a:lumMod val="50000"/>
                  </a:srgbClr>
                </a:solidFill>
              </a:rPr>
              <a:t>Дагестанским УФАС:</a:t>
            </a:r>
          </a:p>
          <a:p>
            <a:endParaRPr lang="ru-RU" sz="2400" b="1" dirty="0">
              <a:solidFill>
                <a:prstClr val="black"/>
              </a:solidFill>
            </a:endParaRPr>
          </a:p>
          <a:p>
            <a:r>
              <a:rPr lang="ru-RU" sz="3200" b="1" dirty="0" smtClean="0">
                <a:solidFill>
                  <a:srgbClr val="1F497D"/>
                </a:solidFill>
              </a:rPr>
              <a:t>	25,4 % </a:t>
            </a:r>
            <a:r>
              <a:rPr lang="ru-RU" sz="2400" b="1" dirty="0" smtClean="0">
                <a:solidFill>
                  <a:srgbClr val="1F497D"/>
                </a:solidFill>
              </a:rPr>
              <a:t>	от числа жалоб </a:t>
            </a:r>
          </a:p>
          <a:p>
            <a:r>
              <a:rPr lang="ru-RU" sz="2400" b="1" dirty="0">
                <a:solidFill>
                  <a:srgbClr val="1F497D"/>
                </a:solidFill>
              </a:rPr>
              <a:t>	</a:t>
            </a:r>
            <a:r>
              <a:rPr lang="ru-RU" sz="2400" b="1" dirty="0" smtClean="0">
                <a:solidFill>
                  <a:srgbClr val="1F497D"/>
                </a:solidFill>
              </a:rPr>
              <a:t>		на действия государственных заказчиков </a:t>
            </a:r>
          </a:p>
          <a:p>
            <a:endParaRPr lang="ru-RU" sz="2400" b="1" dirty="0">
              <a:solidFill>
                <a:prstClr val="black"/>
              </a:solidFill>
            </a:endParaRPr>
          </a:p>
          <a:p>
            <a:r>
              <a:rPr lang="ru-RU" sz="3200" b="1" dirty="0" smtClean="0">
                <a:solidFill>
                  <a:srgbClr val="8064A2">
                    <a:lumMod val="50000"/>
                  </a:srgbClr>
                </a:solidFill>
              </a:rPr>
              <a:t>	16,2 %</a:t>
            </a:r>
            <a:r>
              <a:rPr lang="ru-RU" sz="2400" b="1" dirty="0" smtClean="0">
                <a:solidFill>
                  <a:srgbClr val="8064A2">
                    <a:lumMod val="50000"/>
                  </a:srgbClr>
                </a:solidFill>
              </a:rPr>
              <a:t> 	от числа жалоб на комиссию </a:t>
            </a:r>
          </a:p>
          <a:p>
            <a:r>
              <a:rPr lang="ru-RU" sz="2400" b="1" dirty="0">
                <a:solidFill>
                  <a:srgbClr val="8064A2">
                    <a:lumMod val="50000"/>
                  </a:srgbClr>
                </a:solidFill>
              </a:rPr>
              <a:t>	</a:t>
            </a:r>
            <a:r>
              <a:rPr lang="ru-RU" sz="2400" b="1" dirty="0" smtClean="0">
                <a:solidFill>
                  <a:srgbClr val="8064A2">
                    <a:lumMod val="50000"/>
                  </a:srgbClr>
                </a:solidFill>
              </a:rPr>
              <a:t>		Комитета по </a:t>
            </a:r>
            <a:r>
              <a:rPr lang="ru-RU" sz="2400" b="1" dirty="0" err="1" smtClean="0">
                <a:solidFill>
                  <a:srgbClr val="8064A2">
                    <a:lumMod val="50000"/>
                  </a:srgbClr>
                </a:solidFill>
              </a:rPr>
              <a:t>госзакупкам</a:t>
            </a:r>
            <a:endParaRPr lang="ru-RU" sz="2400" b="1" dirty="0" smtClean="0">
              <a:solidFill>
                <a:srgbClr val="8064A2">
                  <a:lumMod val="50000"/>
                </a:srgbClr>
              </a:solidFill>
            </a:endParaRPr>
          </a:p>
          <a:p>
            <a:endParaRPr lang="ru-RU" sz="2400" b="1" dirty="0">
              <a:solidFill>
                <a:prstClr val="black"/>
              </a:solidFill>
            </a:endParaRPr>
          </a:p>
          <a:p>
            <a:r>
              <a:rPr lang="ru-RU" sz="3200" b="1" dirty="0" smtClean="0">
                <a:solidFill>
                  <a:srgbClr val="C00000"/>
                </a:solidFill>
              </a:rPr>
              <a:t>	</a:t>
            </a:r>
            <a:r>
              <a:rPr lang="ru-RU" sz="3200" b="1" dirty="0" smtClean="0">
                <a:solidFill>
                  <a:srgbClr val="FF0000"/>
                </a:solidFill>
              </a:rPr>
              <a:t>59 % </a:t>
            </a:r>
            <a:r>
              <a:rPr lang="ru-RU" sz="2400" b="1" dirty="0" smtClean="0">
                <a:solidFill>
                  <a:srgbClr val="FF0000"/>
                </a:solidFill>
              </a:rPr>
              <a:t>		от числа жалоб на действия 	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	</a:t>
            </a:r>
            <a:r>
              <a:rPr lang="ru-RU" sz="2400" b="1" dirty="0" smtClean="0">
                <a:solidFill>
                  <a:srgbClr val="FF0000"/>
                </a:solidFill>
              </a:rPr>
              <a:t>		муниципальных заказчиков 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713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02275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Изменения в сфере закупок Республики Дагестан, планируемые в 2019 году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574993"/>
            <a:ext cx="1872208" cy="1972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Заказчик самостоятельно устанавливает требования к объекту закупки, </a:t>
            </a:r>
            <a:b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возможностью «заточки» под своих поставщиков </a:t>
            </a:r>
            <a:endParaRPr lang="ru-RU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83671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Подготовка 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документации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27584" y="3967296"/>
            <a:ext cx="1872208" cy="2286057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Заказчик руководствуется типовой и упрощенной документацией, исключая ограничение конкуренции</a:t>
            </a:r>
            <a:endParaRPr lang="ru-RU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1655676" y="3617592"/>
            <a:ext cx="216024" cy="288032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02011" y="836712"/>
            <a:ext cx="1628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Обоснование НМЦК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43808" y="1574993"/>
            <a:ext cx="1944216" cy="1972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Отсутствует мониторинг цен контрактов, что позволяет завысить начальную цену контракта</a:t>
            </a:r>
            <a:endParaRPr lang="ru-RU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3743908" y="3624076"/>
            <a:ext cx="216024" cy="288032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867054" y="3968058"/>
            <a:ext cx="1944216" cy="2701302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Создание ГБУ РД «Центр организации закупок», осуществляющего мониторинг и согласование начальных цен контрактов свыше 3 млн рублей. </a:t>
            </a:r>
          </a:p>
          <a:p>
            <a:pPr algn="ctr"/>
            <a:endParaRPr lang="ru-RU" sz="13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3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Создание межведомственной рабочей группы</a:t>
            </a:r>
            <a:endParaRPr lang="ru-RU" sz="13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43394" y="836329"/>
            <a:ext cx="2274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Совершенствование контроля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53380" y="1574993"/>
            <a:ext cx="1872208" cy="1972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Отсутствует казначейское сопровождение контрактов, а так же контроль над наличием лимитов на закупку</a:t>
            </a:r>
            <a:endParaRPr lang="ru-RU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953380" y="3968058"/>
            <a:ext cx="1872208" cy="2286057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Казначейское  сопровождение контрактов ценой свыше 30 млн рублей.  </a:t>
            </a:r>
          </a:p>
          <a:p>
            <a:pPr algn="ctr"/>
            <a:endParaRPr lang="ru-RU" sz="1400" b="1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Контроль казначейства над наличием лимитов на закупку</a:t>
            </a:r>
            <a:endParaRPr lang="ru-RU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5760132" y="3624076"/>
            <a:ext cx="216024" cy="288032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17602" y="836329"/>
            <a:ext cx="22188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Совершенствование закупок «малого объема»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020272" y="1574993"/>
            <a:ext cx="1872208" cy="1972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Закупки «малого объема» (до 100 тыс. рублей) осуществляются заказчиками без проведения торгов</a:t>
            </a:r>
            <a:endParaRPr lang="ru-RU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020272" y="3956573"/>
            <a:ext cx="1872208" cy="2257623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портала «Биржевая площадка», обеспечивающего прозрачность и конкуренцию в «малых закупках»</a:t>
            </a:r>
            <a:endParaRPr lang="ru-RU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7848364" y="3617020"/>
            <a:ext cx="216024" cy="288032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-662080" y="2193081"/>
            <a:ext cx="21422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</a:rPr>
              <a:t>Положение в </a:t>
            </a:r>
          </a:p>
          <a:p>
            <a:pPr algn="ctr"/>
            <a:r>
              <a:rPr lang="ru-RU" sz="2000" b="1" dirty="0" smtClean="0">
                <a:solidFill>
                  <a:srgbClr val="1F497D"/>
                </a:solidFill>
              </a:rPr>
              <a:t>настоящее время</a:t>
            </a:r>
            <a:endParaRPr lang="ru-RU" sz="2000" b="1" dirty="0">
              <a:solidFill>
                <a:srgbClr val="1F497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-476313" y="4731441"/>
            <a:ext cx="18251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Планируемые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изменения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788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237312"/>
            <a:ext cx="9144000" cy="522958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rgbClr val="FF0000"/>
                </a:solidFill>
              </a:rPr>
              <a:t>КОМИТЕТ ПО ГОСУДАРСТВЕННЫМ </a:t>
            </a:r>
            <a:r>
              <a:rPr lang="ru-RU" sz="1400" b="1" dirty="0" smtClean="0">
                <a:solidFill>
                  <a:srgbClr val="FF0000"/>
                </a:solidFill>
              </a:rPr>
              <a:t>ЗАКУПКАМ </a:t>
            </a:r>
            <a:r>
              <a:rPr lang="ru-RU" sz="1400" b="1" dirty="0">
                <a:solidFill>
                  <a:srgbClr val="FF0000"/>
                </a:solidFill>
              </a:rPr>
              <a:t>РЕСПУБЛИКИ ДАГЕСТАН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9354" y="2852936"/>
            <a:ext cx="9143999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</a:rPr>
              <a:t>    СПАСИБО ЗА ВНИМАНИЕ!</a:t>
            </a:r>
            <a:endParaRPr lang="ru-RU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742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24283"/>
            <a:ext cx="9144000" cy="522958"/>
          </a:xfrm>
          <a:prstGeom prst="rect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rgbClr val="FF0000"/>
                </a:solidFill>
              </a:rPr>
              <a:t>КОМИТЕТ ПО </a:t>
            </a:r>
            <a:r>
              <a:rPr lang="ru-RU" sz="1400" b="1" dirty="0" smtClean="0">
                <a:solidFill>
                  <a:srgbClr val="FF0000"/>
                </a:solidFill>
              </a:rPr>
              <a:t>ГОСУДАРСТВЕННЫМ ЗАКУПКАМ </a:t>
            </a:r>
            <a:r>
              <a:rPr lang="ru-RU" sz="1400" b="1" dirty="0">
                <a:solidFill>
                  <a:srgbClr val="FF0000"/>
                </a:solidFill>
              </a:rPr>
              <a:t>РЕСПУБЛИКИ ДАГЕСТАН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79712" y="1196752"/>
            <a:ext cx="698477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Информация подготовлена на основании мониторинга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данных единой информационной системы в сфере закупок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zakupki.gov.ru</a:t>
            </a: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по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итогам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закупок для обеспечения государственных и муниципальных нужд Республики Дагестан за 2018 год. </a:t>
            </a:r>
            <a:endParaRPr lang="ru-RU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4" name="Picture 2" descr="F:\Шаблоны\Новая папка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6" y="1296762"/>
            <a:ext cx="1909885" cy="119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721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91545685"/>
              </p:ext>
            </p:extLst>
          </p:nvPr>
        </p:nvGraphicFramePr>
        <p:xfrm>
          <a:off x="107504" y="116633"/>
          <a:ext cx="4392488" cy="597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Объект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91472245"/>
              </p:ext>
            </p:extLst>
          </p:nvPr>
        </p:nvGraphicFramePr>
        <p:xfrm>
          <a:off x="4644008" y="116632"/>
          <a:ext cx="4392488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7664" y="6026393"/>
            <a:ext cx="7174036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Доля контрактов, заключенных по итогам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государственных закупок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, централизованных через Комитет, составляет </a:t>
            </a:r>
            <a:r>
              <a:rPr lang="ru-RU" sz="2400" b="1" dirty="0" smtClean="0">
                <a:solidFill>
                  <a:srgbClr val="C00000"/>
                </a:solidFill>
              </a:rPr>
              <a:t>60,3</a:t>
            </a:r>
            <a:r>
              <a:rPr lang="ru-RU" b="1" dirty="0" smtClean="0">
                <a:solidFill>
                  <a:srgbClr val="C00000"/>
                </a:solidFill>
              </a:rPr>
              <a:t> %</a:t>
            </a:r>
            <a:endParaRPr lang="ru-RU" b="1" dirty="0"/>
          </a:p>
        </p:txBody>
      </p:sp>
      <p:sp>
        <p:nvSpPr>
          <p:cNvPr id="10" name="Google Shape;575;p38"/>
          <p:cNvSpPr/>
          <p:nvPr/>
        </p:nvSpPr>
        <p:spPr>
          <a:xfrm>
            <a:off x="992171" y="6206461"/>
            <a:ext cx="339959" cy="339980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46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4365426"/>
              </p:ext>
            </p:extLst>
          </p:nvPr>
        </p:nvGraphicFramePr>
        <p:xfrm>
          <a:off x="107504" y="116632"/>
          <a:ext cx="903649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372065452"/>
              </p:ext>
            </p:extLst>
          </p:nvPr>
        </p:nvGraphicFramePr>
        <p:xfrm>
          <a:off x="107504" y="4221088"/>
          <a:ext cx="892899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4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720079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Экономия по закупкам в 2017 и 2018 </a:t>
            </a:r>
            <a:r>
              <a:rPr lang="ru-RU" sz="3200" b="1" dirty="0" err="1" smtClean="0">
                <a:solidFill>
                  <a:schemeClr val="tx2"/>
                </a:solidFill>
              </a:rPr>
              <a:t>г.г</a:t>
            </a:r>
            <a:r>
              <a:rPr lang="ru-RU" sz="3200" b="1" dirty="0" smtClean="0">
                <a:solidFill>
                  <a:schemeClr val="tx2"/>
                </a:solidFill>
              </a:rPr>
              <a:t>.</a:t>
            </a:r>
            <a:endParaRPr lang="ru-RU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88676982"/>
              </p:ext>
            </p:extLst>
          </p:nvPr>
        </p:nvGraphicFramePr>
        <p:xfrm>
          <a:off x="251520" y="1052736"/>
          <a:ext cx="878497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трелка вправо 4"/>
          <p:cNvSpPr/>
          <p:nvPr/>
        </p:nvSpPr>
        <p:spPr>
          <a:xfrm rot="19837599">
            <a:off x="3631610" y="3152292"/>
            <a:ext cx="2298846" cy="288032"/>
          </a:xfrm>
          <a:prstGeom prst="rightArrow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6800" y="4221087"/>
            <a:ext cx="10999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2,4 %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1021" y="6093296"/>
            <a:ext cx="6803914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Средний общероссийский уровень экономии 6 %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090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181667248"/>
              </p:ext>
            </p:extLst>
          </p:nvPr>
        </p:nvGraphicFramePr>
        <p:xfrm>
          <a:off x="89133" y="1128054"/>
          <a:ext cx="3528392" cy="5736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Выноска со стрелкой влево 8"/>
          <p:cNvSpPr/>
          <p:nvPr/>
        </p:nvSpPr>
        <p:spPr>
          <a:xfrm>
            <a:off x="3851920" y="1484784"/>
            <a:ext cx="5184576" cy="4899854"/>
          </a:xfrm>
          <a:prstGeom prst="leftArrowCallout">
            <a:avLst>
              <a:gd name="adj1" fmla="val 11830"/>
              <a:gd name="adj2" fmla="val 11336"/>
              <a:gd name="adj3" fmla="val 6442"/>
              <a:gd name="adj4" fmla="val 8256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Заключено 4 388 контрактов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сумму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4,5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млрд. рублей, или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22,8 %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общей суммы контрактов.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этом: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государственным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закупкам   – 23,1 %,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т.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централизованным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через Комитет 		         – 36,2 %,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муниципальным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– 22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%.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Вместе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тем обязательный </a:t>
            </a:r>
            <a:endPara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минимальный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 закупок у СМП и СОНО, установленный федеральным законодательством, составляет 15 %, причем ежегодно достигаются объемы, превышающие данное значение.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4083" y="1695109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</a:rPr>
              <a:t>%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15" name="Google Shape;575;p38"/>
          <p:cNvSpPr/>
          <p:nvPr/>
        </p:nvSpPr>
        <p:spPr>
          <a:xfrm>
            <a:off x="2627783" y="3416366"/>
            <a:ext cx="339959" cy="339980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" name="TextBox 15"/>
          <p:cNvSpPr txBox="1"/>
          <p:nvPr/>
        </p:nvSpPr>
        <p:spPr>
          <a:xfrm>
            <a:off x="2980180" y="3355523"/>
            <a:ext cx="952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</a:rPr>
              <a:t>15 %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27783" y="1705024"/>
            <a:ext cx="20457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 smtClean="0">
                <a:solidFill>
                  <a:schemeClr val="tx2"/>
                </a:solidFill>
              </a:rPr>
              <a:t>22,8 %</a:t>
            </a:r>
            <a:endParaRPr lang="ru-RU" sz="4800" b="1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4083" y="116632"/>
            <a:ext cx="8610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Закупки у субъектов малого предпринимательства и </a:t>
            </a: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социально-ориентированных некоммерческих организаций (СМП и СОНО)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820" y="787488"/>
            <a:ext cx="43792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4,5 млрд. рублей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82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88640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Закупки у дагестанских товаропроизводителей и поставщиков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1539" y="951110"/>
            <a:ext cx="1944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 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95936" y="1268760"/>
            <a:ext cx="51125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1F497D"/>
                </a:solidFill>
              </a:rPr>
              <a:t>7 </a:t>
            </a:r>
            <a:r>
              <a:rPr lang="ru-RU" sz="3200" b="1" dirty="0">
                <a:solidFill>
                  <a:srgbClr val="1F497D"/>
                </a:solidFill>
              </a:rPr>
              <a:t>206 контрактов </a:t>
            </a:r>
            <a:r>
              <a:rPr lang="ru-RU" sz="3200" b="1" dirty="0" smtClean="0">
                <a:solidFill>
                  <a:srgbClr val="1F497D"/>
                </a:solidFill>
              </a:rPr>
              <a:t>на </a:t>
            </a:r>
            <a:r>
              <a:rPr lang="ru-RU" sz="3200" b="1" dirty="0">
                <a:solidFill>
                  <a:srgbClr val="1F497D"/>
                </a:solidFill>
              </a:rPr>
              <a:t>сумму </a:t>
            </a:r>
            <a:br>
              <a:rPr lang="ru-RU" sz="3200" b="1" dirty="0">
                <a:solidFill>
                  <a:srgbClr val="1F497D"/>
                </a:solidFill>
              </a:rPr>
            </a:br>
            <a:r>
              <a:rPr lang="ru-RU" sz="4800" b="1" dirty="0">
                <a:solidFill>
                  <a:srgbClr val="1F497D"/>
                </a:solidFill>
              </a:rPr>
              <a:t>16,2 млрд. рублей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2852936"/>
            <a:ext cx="48965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>
                <a:solidFill>
                  <a:srgbClr val="FF0000"/>
                </a:solidFill>
              </a:rPr>
              <a:t>82,2 %</a:t>
            </a:r>
            <a:endParaRPr lang="ru-RU" sz="4800" dirty="0">
              <a:solidFill>
                <a:srgbClr val="FF0000"/>
              </a:solidFill>
            </a:endParaRPr>
          </a:p>
          <a:p>
            <a:pPr lvl="0"/>
            <a:r>
              <a:rPr lang="ru-RU" sz="3200" b="1" dirty="0" smtClean="0">
                <a:solidFill>
                  <a:srgbClr val="FF0000"/>
                </a:solidFill>
              </a:rPr>
              <a:t>от </a:t>
            </a:r>
            <a:r>
              <a:rPr lang="ru-RU" sz="3200" b="1" dirty="0">
                <a:solidFill>
                  <a:srgbClr val="FF0000"/>
                </a:solidFill>
              </a:rPr>
              <a:t>общей суммы заключенных контрактов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36227487"/>
              </p:ext>
            </p:extLst>
          </p:nvPr>
        </p:nvGraphicFramePr>
        <p:xfrm>
          <a:off x="251520" y="548680"/>
          <a:ext cx="3672408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1603" y="1169018"/>
            <a:ext cx="1101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tx2"/>
                </a:solidFill>
              </a:rPr>
              <a:t>млрд.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ru-RU" sz="1600" dirty="0" smtClean="0">
                <a:solidFill>
                  <a:schemeClr val="tx2"/>
                </a:solidFill>
              </a:rPr>
              <a:t>руб.</a:t>
            </a:r>
            <a:endParaRPr lang="ru-RU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84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27338586"/>
              </p:ext>
            </p:extLst>
          </p:nvPr>
        </p:nvGraphicFramePr>
        <p:xfrm>
          <a:off x="107504" y="711860"/>
          <a:ext cx="9036496" cy="3221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621" y="116632"/>
            <a:ext cx="8878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СРЕДНЕЕ КОЛИЧЕСТВО УЧАСТНИКОВ В ОДНОЙ ЗАКУПКЕ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06273" y="1340768"/>
            <a:ext cx="2736304" cy="13681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solidFill>
                  <a:schemeClr val="tx2"/>
                </a:solidFill>
              </a:rPr>
              <a:t>СРЕДНИЙ УРОВЕНЬ </a:t>
            </a:r>
          </a:p>
          <a:p>
            <a:pPr lvl="0" algn="ctr"/>
            <a:r>
              <a:rPr lang="ru-RU" sz="2400" b="1" dirty="0">
                <a:solidFill>
                  <a:schemeClr val="tx2"/>
                </a:solidFill>
              </a:rPr>
              <a:t>В СУБЪЕКТАХ РФ</a:t>
            </a:r>
          </a:p>
          <a:p>
            <a:pPr lvl="0" algn="ctr"/>
            <a:r>
              <a:rPr lang="ru-RU" sz="3600" b="1" dirty="0">
                <a:solidFill>
                  <a:schemeClr val="tx2"/>
                </a:solidFill>
              </a:rPr>
              <a:t>2,6 - 3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160723"/>
            <a:ext cx="9143999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u="sng" kern="0" dirty="0" smtClean="0">
                <a:solidFill>
                  <a:srgbClr val="FF0000"/>
                </a:solidFill>
              </a:rPr>
              <a:t>Основные причины низкого уровня конкуренции:</a:t>
            </a:r>
          </a:p>
          <a:p>
            <a:pPr>
              <a:defRPr/>
            </a:pPr>
            <a:r>
              <a:rPr lang="ru-RU" sz="2400" b="1" kern="0" dirty="0" smtClean="0">
                <a:solidFill>
                  <a:srgbClr val="FF0000"/>
                </a:solidFill>
                <a:ea typeface="Times New Roman"/>
              </a:rPr>
              <a:t>	- усложнение технических заданий, </a:t>
            </a:r>
          </a:p>
          <a:p>
            <a:pPr>
              <a:defRPr/>
            </a:pPr>
            <a:r>
              <a:rPr lang="ru-RU" sz="2400" b="1" kern="0" dirty="0" smtClean="0">
                <a:solidFill>
                  <a:srgbClr val="FF0000"/>
                </a:solidFill>
                <a:ea typeface="Times New Roman"/>
              </a:rPr>
              <a:t>	- создание заказчиком препятствий поставщику </a:t>
            </a:r>
          </a:p>
          <a:p>
            <a:pPr>
              <a:defRPr/>
            </a:pPr>
            <a:r>
              <a:rPr lang="ru-RU" sz="2400" b="1" kern="0" dirty="0" smtClean="0">
                <a:solidFill>
                  <a:srgbClr val="FF0000"/>
                </a:solidFill>
                <a:ea typeface="Times New Roman"/>
              </a:rPr>
              <a:t>	   при приемке товара, </a:t>
            </a:r>
          </a:p>
          <a:p>
            <a:pPr>
              <a:defRPr/>
            </a:pPr>
            <a:r>
              <a:rPr lang="ru-RU" sz="2400" b="1" kern="0" dirty="0" smtClean="0">
                <a:solidFill>
                  <a:srgbClr val="FF0000"/>
                </a:solidFill>
                <a:ea typeface="Times New Roman"/>
              </a:rPr>
              <a:t>	- проблемы со своевременной оплатой контрактов, </a:t>
            </a:r>
          </a:p>
          <a:p>
            <a:pPr>
              <a:defRPr/>
            </a:pPr>
            <a:r>
              <a:rPr lang="ru-RU" sz="2400" b="1" kern="0" dirty="0" smtClean="0">
                <a:solidFill>
                  <a:srgbClr val="FF0000"/>
                </a:solidFill>
                <a:ea typeface="Times New Roman"/>
              </a:rPr>
              <a:t>	- негативное отношение предпринимателей к сфере </a:t>
            </a:r>
          </a:p>
          <a:p>
            <a:pPr>
              <a:defRPr/>
            </a:pPr>
            <a:r>
              <a:rPr lang="ru-RU" sz="2400" b="1" kern="0" dirty="0" smtClean="0">
                <a:solidFill>
                  <a:srgbClr val="FF0000"/>
                </a:solidFill>
                <a:ea typeface="Times New Roman"/>
              </a:rPr>
              <a:t>                закупок</a:t>
            </a:r>
            <a:endParaRPr lang="ru-RU" sz="2400" b="1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0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812914213"/>
              </p:ext>
            </p:extLst>
          </p:nvPr>
        </p:nvGraphicFramePr>
        <p:xfrm>
          <a:off x="107504" y="1124744"/>
          <a:ext cx="69127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36317" y="188640"/>
            <a:ext cx="66506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СТРУКТУРА ЗАКУПОК ПО ПРЕДМЕТУ КОНТРАКТА 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(наибольшие объемы)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587180230"/>
              </p:ext>
            </p:extLst>
          </p:nvPr>
        </p:nvGraphicFramePr>
        <p:xfrm>
          <a:off x="6948264" y="1628800"/>
          <a:ext cx="108012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25309" y="1019637"/>
            <a:ext cx="2523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м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лрд. рублей 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2104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2245</TotalTime>
  <Words>612</Words>
  <Application>Microsoft Office PowerPoint</Application>
  <PresentationFormat>Экран (4:3)</PresentationFormat>
  <Paragraphs>155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Экономия по закупкам в 2017 и 2018 г.г.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MDalgatov</dc:creator>
  <cp:lastModifiedBy>MDalgatov</cp:lastModifiedBy>
  <cp:revision>161</cp:revision>
  <dcterms:created xsi:type="dcterms:W3CDTF">2018-12-12T09:00:51Z</dcterms:created>
  <dcterms:modified xsi:type="dcterms:W3CDTF">2019-01-30T14:05:42Z</dcterms:modified>
</cp:coreProperties>
</file>